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3" r:id="rId2"/>
  </p:sldMasterIdLst>
  <p:notesMasterIdLst>
    <p:notesMasterId r:id="rId65"/>
  </p:notesMasterIdLst>
  <p:handoutMasterIdLst>
    <p:handoutMasterId r:id="rId66"/>
  </p:handoutMasterIdLst>
  <p:sldIdLst>
    <p:sldId id="359" r:id="rId3"/>
    <p:sldId id="259" r:id="rId4"/>
    <p:sldId id="370" r:id="rId5"/>
    <p:sldId id="371" r:id="rId6"/>
    <p:sldId id="430" r:id="rId7"/>
    <p:sldId id="373" r:id="rId8"/>
    <p:sldId id="374" r:id="rId9"/>
    <p:sldId id="431"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90" r:id="rId25"/>
    <p:sldId id="392" r:id="rId26"/>
    <p:sldId id="393" r:id="rId27"/>
    <p:sldId id="394" r:id="rId28"/>
    <p:sldId id="395" r:id="rId29"/>
    <p:sldId id="396" r:id="rId30"/>
    <p:sldId id="397" r:id="rId31"/>
    <p:sldId id="399" r:id="rId32"/>
    <p:sldId id="391" r:id="rId33"/>
    <p:sldId id="400" r:id="rId34"/>
    <p:sldId id="401" r:id="rId35"/>
    <p:sldId id="402" r:id="rId36"/>
    <p:sldId id="403" r:id="rId37"/>
    <p:sldId id="432" r:id="rId38"/>
    <p:sldId id="404" r:id="rId39"/>
    <p:sldId id="405" r:id="rId40"/>
    <p:sldId id="406" r:id="rId41"/>
    <p:sldId id="407" r:id="rId42"/>
    <p:sldId id="408" r:id="rId43"/>
    <p:sldId id="409" r:id="rId44"/>
    <p:sldId id="410" r:id="rId45"/>
    <p:sldId id="411" r:id="rId46"/>
    <p:sldId id="412" r:id="rId47"/>
    <p:sldId id="413" r:id="rId48"/>
    <p:sldId id="414" r:id="rId49"/>
    <p:sldId id="415" r:id="rId50"/>
    <p:sldId id="416" r:id="rId51"/>
    <p:sldId id="417" r:id="rId52"/>
    <p:sldId id="418" r:id="rId53"/>
    <p:sldId id="419" r:id="rId54"/>
    <p:sldId id="420" r:id="rId55"/>
    <p:sldId id="421" r:id="rId56"/>
    <p:sldId id="422" r:id="rId57"/>
    <p:sldId id="423" r:id="rId58"/>
    <p:sldId id="433" r:id="rId59"/>
    <p:sldId id="434" r:id="rId60"/>
    <p:sldId id="435" r:id="rId61"/>
    <p:sldId id="436" r:id="rId62"/>
    <p:sldId id="427" r:id="rId63"/>
    <p:sldId id="428" r:id="rId64"/>
  </p:sldIdLst>
  <p:sldSz cx="24387175" cy="13716000"/>
  <p:notesSz cx="6858000" cy="9144000"/>
  <p:defaultText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AFBFF"/>
    <a:srgbClr val="EB8D09"/>
    <a:srgbClr val="F0C33C"/>
    <a:srgbClr val="364698"/>
    <a:srgbClr val="36517E"/>
    <a:srgbClr val="264E93"/>
    <a:srgbClr val="206BA9"/>
    <a:srgbClr val="B32924"/>
    <a:srgbClr val="DB342D"/>
    <a:srgbClr val="43B5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555" autoAdjust="0"/>
  </p:normalViewPr>
  <p:slideViewPr>
    <p:cSldViewPr snapToGrid="0" snapToObjects="1" showGuides="1">
      <p:cViewPr varScale="1">
        <p:scale>
          <a:sx n="28" d="100"/>
          <a:sy n="28" d="100"/>
        </p:scale>
        <p:origin x="-1096" y="-96"/>
      </p:cViewPr>
      <p:guideLst>
        <p:guide orient="horz" pos="7766"/>
        <p:guide orient="horz" pos="4320"/>
        <p:guide orient="horz" pos="479"/>
        <p:guide pos="7681"/>
        <p:guide pos="1085"/>
        <p:guide pos="14278"/>
      </p:guideLst>
    </p:cSldViewPr>
  </p:slideViewPr>
  <p:notesTextViewPr>
    <p:cViewPr>
      <p:scale>
        <a:sx n="100" d="100"/>
        <a:sy n="100" d="100"/>
      </p:scale>
      <p:origin x="0" y="0"/>
    </p:cViewPr>
  </p:notesTextViewPr>
  <p:sorterViewPr>
    <p:cViewPr>
      <p:scale>
        <a:sx n="20" d="100"/>
        <a:sy n="20" d="100"/>
      </p:scale>
      <p:origin x="0" y="13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12C047-BE12-EC46-B9BA-2707E4FC193E}" type="datetimeFigureOut">
              <a:rPr lang="en-US" smtClean="0"/>
              <a:pPr/>
              <a:t>5/23/17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DE75CD9-A899-4B4C-B58D-2FB87FF1F72B}" type="slidenum">
              <a:rPr lang="en-US" smtClean="0"/>
              <a:pPr/>
              <a:t>‹#›</a:t>
            </a:fld>
            <a:endParaRPr lang="en-US"/>
          </a:p>
        </p:txBody>
      </p:sp>
    </p:spTree>
    <p:extLst>
      <p:ext uri="{BB962C8B-B14F-4D97-AF65-F5344CB8AC3E}">
        <p14:creationId xmlns:p14="http://schemas.microsoft.com/office/powerpoint/2010/main" val="2456288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E678E-1831-8F48-A62D-BC5A98DE3A4C}" type="datetimeFigureOut">
              <a:rPr lang="en-US" smtClean="0"/>
              <a:pPr/>
              <a:t>5/23/17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D8A9B0-80EF-A34D-B345-E2DEC5501E01}" type="slidenum">
              <a:rPr lang="en-US" smtClean="0"/>
              <a:pPr/>
              <a:t>‹#›</a:t>
            </a:fld>
            <a:endParaRPr lang="en-US"/>
          </a:p>
        </p:txBody>
      </p:sp>
    </p:spTree>
    <p:extLst>
      <p:ext uri="{BB962C8B-B14F-4D97-AF65-F5344CB8AC3E}">
        <p14:creationId xmlns:p14="http://schemas.microsoft.com/office/powerpoint/2010/main" val="5061642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509F615-1565-4D83-8154-DD06060AC0E2}" type="slidenum">
              <a:rPr lang="en-US" sz="1200" smtClean="0"/>
              <a:pPr eaLnBrk="1" hangingPunct="1"/>
              <a:t>3</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9156CE7-8DEF-4110-88ED-9F560A8FF94F}" type="slidenum">
              <a:rPr lang="en-US" sz="1200" smtClean="0"/>
              <a:pPr eaLnBrk="1" hangingPunct="1"/>
              <a:t>16</a:t>
            </a:fld>
            <a:endParaRPr 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9156CE7-8DEF-4110-88ED-9F560A8FF94F}" type="slidenum">
              <a:rPr lang="en-US" sz="1200" smtClean="0"/>
              <a:pPr eaLnBrk="1" hangingPunct="1"/>
              <a:t>17</a:t>
            </a:fld>
            <a:endParaRPr 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BD9F64F8-C9A2-4FCC-873F-C357E39690CF}" type="slidenum">
              <a:rPr lang="en-US" sz="1200" smtClean="0"/>
              <a:pPr eaLnBrk="1" hangingPunct="1"/>
              <a:t>20</a:t>
            </a:fld>
            <a:endParaRPr lang="en-US" sz="1200"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0BDE6E0-1AFA-472A-8919-52AADA43770D}" type="slidenum">
              <a:rPr lang="en-US"/>
              <a:pPr/>
              <a:t>21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8E7823-B6DF-45ED-9B29-40A950703D47}" type="slidenum">
              <a:rPr lang="en-US" smtClean="0"/>
              <a:pPr/>
              <a:t>22</a:t>
            </a:fld>
            <a:endParaRPr lang="en-US"/>
          </a:p>
        </p:txBody>
      </p:sp>
    </p:spTree>
    <p:extLst>
      <p:ext uri="{BB962C8B-B14F-4D97-AF65-F5344CB8AC3E}">
        <p14:creationId xmlns:p14="http://schemas.microsoft.com/office/powerpoint/2010/main" val="4059374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E8FD525-02B3-4E45-B0FA-63639043434A}" type="slidenum">
              <a:rPr lang="en-US" sz="1200" smtClean="0"/>
              <a:pPr eaLnBrk="1" hangingPunct="1"/>
              <a:t>23</a:t>
            </a:fld>
            <a:endParaRPr lang="en-US" sz="1200"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DB05013-5B52-4516-B815-785397348326}" type="slidenum">
              <a:rPr lang="en-US" sz="1200" smtClean="0"/>
              <a:pPr eaLnBrk="1" hangingPunct="1"/>
              <a:t>24</a:t>
            </a:fld>
            <a:endParaRPr lang="en-US" sz="1200"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72BE349-F16E-4E9D-9C09-4BF99528858E}" type="slidenum">
              <a:rPr lang="en-US" sz="1200" smtClean="0">
                <a:cs typeface="Arial" pitchFamily="34" charset="0"/>
              </a:rPr>
              <a:pPr eaLnBrk="1" hangingPunct="1"/>
              <a:t>25</a:t>
            </a:fld>
            <a:endParaRPr lang="en-US" sz="1200" smtClean="0">
              <a:cs typeface="Arial" pitchFamily="34"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E17FEFAF-7B82-499F-8BC6-15AD666BCFCF}" type="slidenum">
              <a:rPr lang="en-US" sz="1200" smtClean="0">
                <a:cs typeface="Arial" pitchFamily="34" charset="0"/>
              </a:rPr>
              <a:pPr eaLnBrk="1" hangingPunct="1"/>
              <a:t>26</a:t>
            </a:fld>
            <a:endParaRPr lang="en-US" sz="1200" smtClean="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8E7823-B6DF-45ED-9B29-40A950703D47}" type="slidenum">
              <a:rPr lang="en-US" smtClean="0"/>
              <a:pPr/>
              <a:t>27</a:t>
            </a:fld>
            <a:endParaRPr lang="en-US"/>
          </a:p>
        </p:txBody>
      </p:sp>
    </p:spTree>
    <p:extLst>
      <p:ext uri="{BB962C8B-B14F-4D97-AF65-F5344CB8AC3E}">
        <p14:creationId xmlns:p14="http://schemas.microsoft.com/office/powerpoint/2010/main" val="405937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00A37730-8CAB-49FF-BC94-FB3E564C198C}" type="slidenum">
              <a:rPr lang="en-US" sz="1200" smtClean="0"/>
              <a:pPr eaLnBrk="1" hangingPunct="1"/>
              <a:t>4</a:t>
            </a:fld>
            <a:endParaRPr lang="en-US" sz="1200"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pPr eaLnBrk="1" hangingPunct="1"/>
            <a:endParaRPr lang="en-US" smtClean="0"/>
          </a:p>
        </p:txBody>
      </p:sp>
      <p:sp>
        <p:nvSpPr>
          <p:cNvPr id="89092" name="Slide Number Placeholder 3"/>
          <p:cNvSpPr>
            <a:spLocks noGrp="1"/>
          </p:cNvSpPr>
          <p:nvPr>
            <p:ph type="sldNum" sz="quarter" idx="5"/>
          </p:nvPr>
        </p:nvSpPr>
        <p:spPr>
          <a:noFill/>
        </p:spPr>
        <p:txBody>
          <a:bodyPr/>
          <a:lstStyle/>
          <a:p>
            <a:fld id="{FBE83B7B-21B1-48B1-842C-446F9DD2FED6}" type="slidenum">
              <a:rPr lang="en-US"/>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4F6963E-247B-466F-A1C5-76026956E827}" type="slidenum">
              <a:rPr lang="en-US" sz="1200" smtClean="0"/>
              <a:pPr eaLnBrk="1" hangingPunct="1"/>
              <a:t>29</a:t>
            </a:fld>
            <a:endParaRPr lang="en-US" sz="12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727B945-5C81-4BB6-9100-71C3A2FB0544}" type="slidenum">
              <a:rPr lang="en-US" sz="1200" smtClean="0"/>
              <a:pPr eaLnBrk="1" hangingPunct="1"/>
              <a:t>31</a:t>
            </a:fld>
            <a:endParaRPr lang="en-US" sz="120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740ABC7-4B3A-40E8-800D-A0A24687C077}" type="slidenum">
              <a:rPr lang="en-US" sz="1200" smtClean="0"/>
              <a:pPr eaLnBrk="1" hangingPunct="1"/>
              <a:t>32</a:t>
            </a:fld>
            <a:endParaRPr lang="en-US" sz="1200"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1561EA38-9451-4F26-80FF-F8098817A3F9}" type="slidenum">
              <a:rPr lang="en-US" sz="1200" smtClean="0"/>
              <a:pPr eaLnBrk="1" hangingPunct="1"/>
              <a:t>33</a:t>
            </a:fld>
            <a:endParaRPr lang="en-US" sz="1200"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BD68A3B-7FED-4B94-A70F-D0839E423913}" type="slidenum">
              <a:rPr lang="en-US"/>
              <a:pPr/>
              <a:t>34</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iSpeak Webinar Series</a:t>
            </a:r>
            <a:endParaRPr lang="en-US"/>
          </a:p>
        </p:txBody>
      </p:sp>
      <p:sp>
        <p:nvSpPr>
          <p:cNvPr id="5" name="Footer Placeholder 4"/>
          <p:cNvSpPr>
            <a:spLocks noGrp="1"/>
          </p:cNvSpPr>
          <p:nvPr>
            <p:ph type="ftr" sz="quarter" idx="11"/>
          </p:nvPr>
        </p:nvSpPr>
        <p:spPr/>
        <p:txBody>
          <a:bodyPr/>
          <a:lstStyle/>
          <a:p>
            <a:pPr>
              <a:defRPr/>
            </a:pPr>
            <a:r>
              <a:rPr lang="en-US" smtClean="0"/>
              <a:t>iSpeak, Inc. 2013©  www.iSpeak.com</a:t>
            </a:r>
            <a:endParaRPr lang="en-US"/>
          </a:p>
        </p:txBody>
      </p:sp>
      <p:sp>
        <p:nvSpPr>
          <p:cNvPr id="6" name="Slide Number Placeholder 5"/>
          <p:cNvSpPr>
            <a:spLocks noGrp="1"/>
          </p:cNvSpPr>
          <p:nvPr>
            <p:ph type="sldNum" sz="quarter" idx="12"/>
          </p:nvPr>
        </p:nvSpPr>
        <p:spPr/>
        <p:txBody>
          <a:bodyPr/>
          <a:lstStyle/>
          <a:p>
            <a:pPr>
              <a:defRPr/>
            </a:pPr>
            <a:fld id="{47A20F6A-544B-4B0E-9455-15CC8F13DD72}" type="slidenum">
              <a:rPr lang="en-US" smtClean="0"/>
              <a:pPr>
                <a:defRPr/>
              </a:pPr>
              <a:t>35</a:t>
            </a:fld>
            <a:endParaRPr lang="en-US"/>
          </a:p>
        </p:txBody>
      </p:sp>
    </p:spTree>
    <p:extLst>
      <p:ext uri="{BB962C8B-B14F-4D97-AF65-F5344CB8AC3E}">
        <p14:creationId xmlns:p14="http://schemas.microsoft.com/office/powerpoint/2010/main" val="3388825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Bill shares</a:t>
            </a:r>
            <a:r>
              <a:rPr lang="en-US" baseline="0" dirty="0" smtClean="0"/>
              <a:t> an example of CABA as an engineer giving an update on his research.</a:t>
            </a:r>
          </a:p>
          <a:p>
            <a:endParaRPr lang="en-US" baseline="0" dirty="0" smtClean="0"/>
          </a:p>
          <a:p>
            <a:r>
              <a:rPr lang="en-US" b="1" baseline="0" dirty="0" smtClean="0"/>
              <a:t>Attention</a:t>
            </a:r>
            <a:r>
              <a:rPr lang="en-US" baseline="0" dirty="0" smtClean="0"/>
              <a:t> </a:t>
            </a:r>
            <a:r>
              <a:rPr lang="mr-IN" baseline="0" dirty="0" smtClean="0"/>
              <a:t>–</a:t>
            </a:r>
            <a:r>
              <a:rPr lang="en-US" baseline="0" dirty="0" smtClean="0"/>
              <a:t> Frustration of internet going up and down, over and over (a little audience here too because of the ‘frustration’ they would feel)</a:t>
            </a:r>
          </a:p>
          <a:p>
            <a:r>
              <a:rPr lang="en-US" b="1" baseline="0" dirty="0" smtClean="0"/>
              <a:t>Audience</a:t>
            </a:r>
            <a:r>
              <a:rPr lang="en-US" baseline="0" dirty="0" smtClean="0"/>
              <a:t> </a:t>
            </a:r>
            <a:r>
              <a:rPr lang="mr-IN" baseline="0" dirty="0" smtClean="0"/>
              <a:t>–</a:t>
            </a:r>
            <a:r>
              <a:rPr lang="en-US" baseline="0" dirty="0" smtClean="0"/>
              <a:t> These are the calls you and I have been receiving (in other words</a:t>
            </a:r>
            <a:r>
              <a:rPr lang="mr-IN" baseline="0" dirty="0" smtClean="0"/>
              <a:t>…</a:t>
            </a:r>
            <a:r>
              <a:rPr lang="en-US" baseline="0" dirty="0" smtClean="0"/>
              <a:t> I feel your pain! I know what you are going through!)</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Credibility</a:t>
            </a:r>
            <a:r>
              <a:rPr lang="en-US" baseline="0" dirty="0" smtClean="0"/>
              <a:t> </a:t>
            </a:r>
            <a:r>
              <a:rPr lang="mr-IN" baseline="0" dirty="0" smtClean="0"/>
              <a:t>–</a:t>
            </a:r>
            <a:r>
              <a:rPr lang="en-US" baseline="0" dirty="0" smtClean="0"/>
              <a:t> As the Tier 3 Engineer, I’ve looked at the data, run tests and determined where the issue is.  Notice he DIDN’T </a:t>
            </a:r>
            <a:r>
              <a:rPr lang="mr-IN" baseline="0" dirty="0" smtClean="0"/>
              <a:t>–</a:t>
            </a:r>
            <a:r>
              <a:rPr lang="en-US" baseline="0" dirty="0" smtClean="0"/>
              <a:t> Introduce himself by name or say how long he’s been a Tier 3 Engineer, which is what so many people do for the credibility piece! (Excellent credibility example without saying his name and how long he’s been doing something)</a:t>
            </a:r>
          </a:p>
          <a:p>
            <a:r>
              <a:rPr lang="en-US" b="1" baseline="0" dirty="0" smtClean="0"/>
              <a:t>Body</a:t>
            </a:r>
            <a:r>
              <a:rPr lang="en-US" baseline="0" dirty="0" smtClean="0"/>
              <a:t> </a:t>
            </a:r>
            <a:r>
              <a:rPr lang="mr-IN" baseline="0" dirty="0" smtClean="0"/>
              <a:t>–</a:t>
            </a:r>
            <a:r>
              <a:rPr lang="en-US" baseline="0" dirty="0" smtClean="0"/>
              <a:t> He shared the 3 things he is going to give to the audience today in his presentation.</a:t>
            </a:r>
          </a:p>
          <a:p>
            <a:endParaRPr lang="en-US" baseline="0" dirty="0" smtClean="0"/>
          </a:p>
          <a:p>
            <a:r>
              <a:rPr lang="en-US" baseline="0" dirty="0" smtClean="0"/>
              <a:t>BTW, Bill is 6 </a:t>
            </a:r>
            <a:r>
              <a:rPr lang="en-US" baseline="0" dirty="0" err="1" smtClean="0"/>
              <a:t>ft</a:t>
            </a:r>
            <a:r>
              <a:rPr lang="en-US" baseline="0" dirty="0" smtClean="0"/>
              <a:t>, 11 inches tall.</a:t>
            </a:r>
          </a:p>
          <a:p>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36</a:t>
            </a:fld>
            <a:endParaRPr lang="en-US"/>
          </a:p>
        </p:txBody>
      </p:sp>
    </p:spTree>
    <p:extLst>
      <p:ext uri="{BB962C8B-B14F-4D97-AF65-F5344CB8AC3E}">
        <p14:creationId xmlns:p14="http://schemas.microsoft.com/office/powerpoint/2010/main" val="942047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iSpeak Webinar Series</a:t>
            </a:r>
            <a:endParaRPr lang="en-US"/>
          </a:p>
        </p:txBody>
      </p:sp>
      <p:sp>
        <p:nvSpPr>
          <p:cNvPr id="5" name="Footer Placeholder 4"/>
          <p:cNvSpPr>
            <a:spLocks noGrp="1"/>
          </p:cNvSpPr>
          <p:nvPr>
            <p:ph type="ftr" sz="quarter" idx="11"/>
          </p:nvPr>
        </p:nvSpPr>
        <p:spPr/>
        <p:txBody>
          <a:bodyPr/>
          <a:lstStyle/>
          <a:p>
            <a:pPr>
              <a:defRPr/>
            </a:pPr>
            <a:r>
              <a:rPr lang="en-US" smtClean="0"/>
              <a:t>iSpeak, Inc. 2013©  www.iSpeak.com</a:t>
            </a:r>
            <a:endParaRPr lang="en-US"/>
          </a:p>
        </p:txBody>
      </p:sp>
      <p:sp>
        <p:nvSpPr>
          <p:cNvPr id="6" name="Slide Number Placeholder 5"/>
          <p:cNvSpPr>
            <a:spLocks noGrp="1"/>
          </p:cNvSpPr>
          <p:nvPr>
            <p:ph type="sldNum" sz="quarter" idx="12"/>
          </p:nvPr>
        </p:nvSpPr>
        <p:spPr/>
        <p:txBody>
          <a:bodyPr/>
          <a:lstStyle/>
          <a:p>
            <a:pPr>
              <a:defRPr/>
            </a:pPr>
            <a:fld id="{47A20F6A-544B-4B0E-9455-15CC8F13DD72}" type="slidenum">
              <a:rPr lang="en-US" smtClean="0"/>
              <a:pPr>
                <a:defRPr/>
              </a:pPr>
              <a:t>37</a:t>
            </a:fld>
            <a:endParaRPr lang="en-US"/>
          </a:p>
        </p:txBody>
      </p:sp>
    </p:spTree>
    <p:extLst>
      <p:ext uri="{BB962C8B-B14F-4D97-AF65-F5344CB8AC3E}">
        <p14:creationId xmlns:p14="http://schemas.microsoft.com/office/powerpoint/2010/main" val="33888253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iSpeak Webinar Series</a:t>
            </a:r>
            <a:endParaRPr lang="en-US"/>
          </a:p>
        </p:txBody>
      </p:sp>
      <p:sp>
        <p:nvSpPr>
          <p:cNvPr id="5" name="Footer Placeholder 4"/>
          <p:cNvSpPr>
            <a:spLocks noGrp="1"/>
          </p:cNvSpPr>
          <p:nvPr>
            <p:ph type="ftr" sz="quarter" idx="11"/>
          </p:nvPr>
        </p:nvSpPr>
        <p:spPr/>
        <p:txBody>
          <a:bodyPr/>
          <a:lstStyle/>
          <a:p>
            <a:pPr>
              <a:defRPr/>
            </a:pPr>
            <a:r>
              <a:rPr lang="en-US" smtClean="0"/>
              <a:t>iSpeak, Inc. 2013©  www.iSpeak.com</a:t>
            </a:r>
            <a:endParaRPr lang="en-US"/>
          </a:p>
        </p:txBody>
      </p:sp>
      <p:sp>
        <p:nvSpPr>
          <p:cNvPr id="6" name="Slide Number Placeholder 5"/>
          <p:cNvSpPr>
            <a:spLocks noGrp="1"/>
          </p:cNvSpPr>
          <p:nvPr>
            <p:ph type="sldNum" sz="quarter" idx="12"/>
          </p:nvPr>
        </p:nvSpPr>
        <p:spPr/>
        <p:txBody>
          <a:bodyPr/>
          <a:lstStyle/>
          <a:p>
            <a:pPr>
              <a:defRPr/>
            </a:pPr>
            <a:fld id="{47A20F6A-544B-4B0E-9455-15CC8F13DD72}" type="slidenum">
              <a:rPr lang="en-US" smtClean="0"/>
              <a:pPr>
                <a:defRPr/>
              </a:pPr>
              <a:t>39</a:t>
            </a:fld>
            <a:endParaRPr lang="en-US"/>
          </a:p>
        </p:txBody>
      </p:sp>
    </p:spTree>
    <p:extLst>
      <p:ext uri="{BB962C8B-B14F-4D97-AF65-F5344CB8AC3E}">
        <p14:creationId xmlns:p14="http://schemas.microsoft.com/office/powerpoint/2010/main" val="338882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A882BA3-C30D-48D1-85DA-5D06A4A981F0}" type="slidenum">
              <a:rPr lang="en-US" sz="1200" smtClean="0">
                <a:cs typeface="Arial" pitchFamily="34" charset="0"/>
              </a:rPr>
              <a:pPr eaLnBrk="1" hangingPunct="1"/>
              <a:t>5</a:t>
            </a:fld>
            <a:endParaRPr lang="en-US" sz="1200" smtClean="0">
              <a:cs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E07A053-89CE-4EF5-9C7F-35C9D1A89373}" type="slidenum">
              <a:rPr lang="en-US" sz="1200" smtClean="0"/>
              <a:pPr eaLnBrk="1" hangingPunct="1"/>
              <a:t>41</a:t>
            </a:fld>
            <a:endParaRPr lang="en-US" sz="1200"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321680E-FE0B-4AD4-8017-289EB9850AD2}" type="slidenum">
              <a:rPr lang="en-US" sz="1200" smtClean="0"/>
              <a:pPr eaLnBrk="1" hangingPunct="1"/>
              <a:t>44</a:t>
            </a:fld>
            <a:endParaRPr lang="en-US" sz="1200"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883" indent="-285724" eaLnBrk="0" hangingPunct="0">
              <a:defRPr sz="2400">
                <a:solidFill>
                  <a:schemeClr val="tx1"/>
                </a:solidFill>
                <a:latin typeface="Arial" pitchFamily="34" charset="0"/>
                <a:ea typeface="ＭＳ Ｐゴシック" pitchFamily="34" charset="-128"/>
              </a:defRPr>
            </a:lvl2pPr>
            <a:lvl3pPr marL="1142898" indent="-228580" eaLnBrk="0" hangingPunct="0">
              <a:defRPr sz="2400">
                <a:solidFill>
                  <a:schemeClr val="tx1"/>
                </a:solidFill>
                <a:latin typeface="Arial" pitchFamily="34" charset="0"/>
                <a:ea typeface="ＭＳ Ｐゴシック" pitchFamily="34" charset="-128"/>
              </a:defRPr>
            </a:lvl3pPr>
            <a:lvl4pPr marL="1600057" indent="-228580" eaLnBrk="0" hangingPunct="0">
              <a:defRPr sz="2400">
                <a:solidFill>
                  <a:schemeClr val="tx1"/>
                </a:solidFill>
                <a:latin typeface="Arial" pitchFamily="34" charset="0"/>
                <a:ea typeface="ＭＳ Ｐゴシック" pitchFamily="34" charset="-128"/>
              </a:defRPr>
            </a:lvl4pPr>
            <a:lvl5pPr marL="2057217" indent="-228580" eaLnBrk="0" hangingPunct="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A91C9C2-6B8A-437D-A440-D00838650975}" type="slidenum">
              <a:rPr lang="en-US" sz="1200"/>
              <a:pPr eaLnBrk="1" hangingPunct="1"/>
              <a:t>47</a:t>
            </a:fld>
            <a:endParaRPr lang="en-US" sz="120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883" indent="-285724" eaLnBrk="0" hangingPunct="0">
              <a:defRPr sz="2400">
                <a:solidFill>
                  <a:schemeClr val="tx1"/>
                </a:solidFill>
                <a:latin typeface="Arial" pitchFamily="34" charset="0"/>
                <a:ea typeface="ＭＳ Ｐゴシック" pitchFamily="34" charset="-128"/>
              </a:defRPr>
            </a:lvl2pPr>
            <a:lvl3pPr marL="1142898" indent="-228580" eaLnBrk="0" hangingPunct="0">
              <a:defRPr sz="2400">
                <a:solidFill>
                  <a:schemeClr val="tx1"/>
                </a:solidFill>
                <a:latin typeface="Arial" pitchFamily="34" charset="0"/>
                <a:ea typeface="ＭＳ Ｐゴシック" pitchFamily="34" charset="-128"/>
              </a:defRPr>
            </a:lvl3pPr>
            <a:lvl4pPr marL="1600057" indent="-228580" eaLnBrk="0" hangingPunct="0">
              <a:defRPr sz="2400">
                <a:solidFill>
                  <a:schemeClr val="tx1"/>
                </a:solidFill>
                <a:latin typeface="Arial" pitchFamily="34" charset="0"/>
                <a:ea typeface="ＭＳ Ｐゴシック" pitchFamily="34" charset="-128"/>
              </a:defRPr>
            </a:lvl4pPr>
            <a:lvl5pPr marL="2057217" indent="-228580" eaLnBrk="0" hangingPunct="0">
              <a:defRPr sz="2400">
                <a:solidFill>
                  <a:schemeClr val="tx1"/>
                </a:solidFill>
                <a:latin typeface="Arial" pitchFamily="34" charset="0"/>
                <a:ea typeface="ＭＳ Ｐゴシック" pitchFamily="34" charset="-128"/>
              </a:defRPr>
            </a:lvl5pPr>
            <a:lvl6pPr marL="2514376" indent="-22858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535" indent="-22858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8695" indent="-22858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5854" indent="-22858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661C94A-D468-420F-8E64-D3AF3D08520F}" type="slidenum">
              <a:rPr lang="en-US" sz="1200"/>
              <a:pPr eaLnBrk="1" hangingPunct="1"/>
              <a:t>49</a:t>
            </a:fld>
            <a:endParaRPr lang="en-US" sz="120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iSpeak Webinar Series</a:t>
            </a:r>
            <a:endParaRPr lang="en-US"/>
          </a:p>
        </p:txBody>
      </p:sp>
      <p:sp>
        <p:nvSpPr>
          <p:cNvPr id="5" name="Footer Placeholder 4"/>
          <p:cNvSpPr>
            <a:spLocks noGrp="1"/>
          </p:cNvSpPr>
          <p:nvPr>
            <p:ph type="ftr" sz="quarter" idx="11"/>
          </p:nvPr>
        </p:nvSpPr>
        <p:spPr/>
        <p:txBody>
          <a:bodyPr/>
          <a:lstStyle/>
          <a:p>
            <a:pPr>
              <a:defRPr/>
            </a:pPr>
            <a:r>
              <a:rPr lang="en-US" smtClean="0"/>
              <a:t>iSpeak, Inc. 2013©  www.iSpeak.com</a:t>
            </a:r>
            <a:endParaRPr lang="en-US"/>
          </a:p>
        </p:txBody>
      </p:sp>
      <p:sp>
        <p:nvSpPr>
          <p:cNvPr id="6" name="Slide Number Placeholder 5"/>
          <p:cNvSpPr>
            <a:spLocks noGrp="1"/>
          </p:cNvSpPr>
          <p:nvPr>
            <p:ph type="sldNum" sz="quarter" idx="12"/>
          </p:nvPr>
        </p:nvSpPr>
        <p:spPr/>
        <p:txBody>
          <a:bodyPr/>
          <a:lstStyle/>
          <a:p>
            <a:pPr>
              <a:defRPr/>
            </a:pPr>
            <a:fld id="{47A20F6A-544B-4B0E-9455-15CC8F13DD72}" type="slidenum">
              <a:rPr lang="en-US" smtClean="0"/>
              <a:pPr>
                <a:defRPr/>
              </a:pPr>
              <a:t>50</a:t>
            </a:fld>
            <a:endParaRPr lang="en-US"/>
          </a:p>
        </p:txBody>
      </p:sp>
    </p:spTree>
    <p:extLst>
      <p:ext uri="{BB962C8B-B14F-4D97-AF65-F5344CB8AC3E}">
        <p14:creationId xmlns:p14="http://schemas.microsoft.com/office/powerpoint/2010/main" val="33888253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iSpeak Webinar Series</a:t>
            </a:r>
            <a:endParaRPr lang="en-US"/>
          </a:p>
        </p:txBody>
      </p:sp>
      <p:sp>
        <p:nvSpPr>
          <p:cNvPr id="5" name="Footer Placeholder 4"/>
          <p:cNvSpPr>
            <a:spLocks noGrp="1"/>
          </p:cNvSpPr>
          <p:nvPr>
            <p:ph type="ftr" sz="quarter" idx="11"/>
          </p:nvPr>
        </p:nvSpPr>
        <p:spPr/>
        <p:txBody>
          <a:bodyPr/>
          <a:lstStyle/>
          <a:p>
            <a:pPr>
              <a:defRPr/>
            </a:pPr>
            <a:r>
              <a:rPr lang="en-US" smtClean="0"/>
              <a:t>iSpeak, Inc. 2013©  www.iSpeak.com</a:t>
            </a:r>
            <a:endParaRPr lang="en-US"/>
          </a:p>
        </p:txBody>
      </p:sp>
      <p:sp>
        <p:nvSpPr>
          <p:cNvPr id="6" name="Slide Number Placeholder 5"/>
          <p:cNvSpPr>
            <a:spLocks noGrp="1"/>
          </p:cNvSpPr>
          <p:nvPr>
            <p:ph type="sldNum" sz="quarter" idx="12"/>
          </p:nvPr>
        </p:nvSpPr>
        <p:spPr/>
        <p:txBody>
          <a:bodyPr/>
          <a:lstStyle/>
          <a:p>
            <a:pPr>
              <a:defRPr/>
            </a:pPr>
            <a:fld id="{47A20F6A-544B-4B0E-9455-15CC8F13DD72}" type="slidenum">
              <a:rPr lang="en-US" smtClean="0"/>
              <a:pPr>
                <a:defRPr/>
              </a:pPr>
              <a:t>53</a:t>
            </a:fld>
            <a:endParaRPr lang="en-US"/>
          </a:p>
        </p:txBody>
      </p:sp>
    </p:spTree>
    <p:extLst>
      <p:ext uri="{BB962C8B-B14F-4D97-AF65-F5344CB8AC3E}">
        <p14:creationId xmlns:p14="http://schemas.microsoft.com/office/powerpoint/2010/main" val="33888253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iSpeak Webinar Series</a:t>
            </a:r>
            <a:endParaRPr lang="en-US"/>
          </a:p>
        </p:txBody>
      </p:sp>
      <p:sp>
        <p:nvSpPr>
          <p:cNvPr id="5" name="Footer Placeholder 4"/>
          <p:cNvSpPr>
            <a:spLocks noGrp="1"/>
          </p:cNvSpPr>
          <p:nvPr>
            <p:ph type="ftr" sz="quarter" idx="11"/>
          </p:nvPr>
        </p:nvSpPr>
        <p:spPr/>
        <p:txBody>
          <a:bodyPr/>
          <a:lstStyle/>
          <a:p>
            <a:pPr>
              <a:defRPr/>
            </a:pPr>
            <a:r>
              <a:rPr lang="en-US" smtClean="0"/>
              <a:t>iSpeak, Inc. 2013©  www.iSpeak.com</a:t>
            </a:r>
            <a:endParaRPr lang="en-US"/>
          </a:p>
        </p:txBody>
      </p:sp>
      <p:sp>
        <p:nvSpPr>
          <p:cNvPr id="6" name="Slide Number Placeholder 5"/>
          <p:cNvSpPr>
            <a:spLocks noGrp="1"/>
          </p:cNvSpPr>
          <p:nvPr>
            <p:ph type="sldNum" sz="quarter" idx="12"/>
          </p:nvPr>
        </p:nvSpPr>
        <p:spPr/>
        <p:txBody>
          <a:bodyPr/>
          <a:lstStyle/>
          <a:p>
            <a:pPr>
              <a:defRPr/>
            </a:pPr>
            <a:fld id="{47A20F6A-544B-4B0E-9455-15CC8F13DD72}" type="slidenum">
              <a:rPr lang="en-US" smtClean="0"/>
              <a:pPr>
                <a:defRPr/>
              </a:pPr>
              <a:t>56</a:t>
            </a:fld>
            <a:endParaRPr lang="en-US"/>
          </a:p>
        </p:txBody>
      </p:sp>
    </p:spTree>
    <p:extLst>
      <p:ext uri="{BB962C8B-B14F-4D97-AF65-F5344CB8AC3E}">
        <p14:creationId xmlns:p14="http://schemas.microsoft.com/office/powerpoint/2010/main" val="3388825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Cynthia Oelkers provides</a:t>
            </a:r>
            <a:r>
              <a:rPr lang="en-US" baseline="0" dirty="0" smtClean="0"/>
              <a:t> and example of CABA used in a Keynote address (from a large stage).  She is playing the role of a Sr. Executive (VP of Digital Marketing) speaking to her entire organization, possibly at an annual National Sales Conference. Her point to the group is that leveraging digital technology to attract the “digital native” is a very real opportunity for their future.  They should start by making changes to the website to attract those digital natives and allow them to interact the way they want to!</a:t>
            </a:r>
          </a:p>
          <a:p>
            <a:endParaRPr lang="en-US" baseline="0" dirty="0" smtClean="0"/>
          </a:p>
          <a:p>
            <a:r>
              <a:rPr lang="en-US" b="1" baseline="0" dirty="0" smtClean="0"/>
              <a:t>Attention</a:t>
            </a:r>
            <a:r>
              <a:rPr lang="en-US" baseline="0" dirty="0" smtClean="0"/>
              <a:t> </a:t>
            </a:r>
            <a:r>
              <a:rPr lang="mr-IN" baseline="0" dirty="0" smtClean="0"/>
              <a:t>–</a:t>
            </a:r>
            <a:r>
              <a:rPr lang="en-US" baseline="0" dirty="0" smtClean="0"/>
              <a:t> Cynthia shares a story about both her children interacting with common devices as if they should be on the internet. This story is humorous, but the audience can definitely relate to it. It also pulls the audience in to understand the importance of this next generation. They grew up in a connected world and they will expect simplicity and connection in all they interact with.</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Credibility</a:t>
            </a:r>
            <a:r>
              <a:rPr lang="en-US" baseline="0" dirty="0" smtClean="0"/>
              <a:t> </a:t>
            </a:r>
            <a:r>
              <a:rPr lang="mr-IN" baseline="0" dirty="0" smtClean="0"/>
              <a:t>–</a:t>
            </a:r>
            <a:r>
              <a:rPr lang="en-US" baseline="0" dirty="0" smtClean="0"/>
              <a:t> As the VP of Digital Marketing at D&amp;B</a:t>
            </a:r>
            <a:r>
              <a:rPr lang="mr-IN" baseline="0" dirty="0" smtClean="0"/>
              <a:t>…</a:t>
            </a:r>
            <a:r>
              <a:rPr lang="en-US" baseline="0" dirty="0" smtClean="0"/>
              <a:t> (Excellent credibility example without saying her name and how long she’s been doing something.)</a:t>
            </a:r>
          </a:p>
          <a:p>
            <a:r>
              <a:rPr lang="en-US" b="1" baseline="0" dirty="0" smtClean="0"/>
              <a:t>Audience</a:t>
            </a:r>
            <a:r>
              <a:rPr lang="en-US" baseline="0" dirty="0" smtClean="0"/>
              <a:t> </a:t>
            </a:r>
            <a:r>
              <a:rPr lang="mr-IN" baseline="0" dirty="0" smtClean="0"/>
              <a:t>–</a:t>
            </a:r>
            <a:r>
              <a:rPr lang="en-US" baseline="0" dirty="0" smtClean="0"/>
              <a:t> If you’re like me</a:t>
            </a:r>
            <a:r>
              <a:rPr lang="mr-IN" baseline="0" dirty="0" smtClean="0"/>
              <a:t>…</a:t>
            </a:r>
            <a:r>
              <a:rPr lang="en-US" baseline="0" dirty="0" smtClean="0"/>
              <a:t> get them to buy off our website! </a:t>
            </a:r>
            <a:r>
              <a:rPr lang="mr-IN" baseline="0" dirty="0" smtClean="0"/>
              <a:t>…</a:t>
            </a:r>
            <a:r>
              <a:rPr lang="en-US" baseline="0" dirty="0" smtClean="0"/>
              <a:t> so we don’t fail like blockbuster and Taxi’s who don’t leverage technology!</a:t>
            </a:r>
          </a:p>
          <a:p>
            <a:r>
              <a:rPr lang="en-US" b="1" baseline="0" dirty="0" smtClean="0"/>
              <a:t>Body</a:t>
            </a:r>
            <a:r>
              <a:rPr lang="en-US" baseline="0" dirty="0" smtClean="0"/>
              <a:t> </a:t>
            </a:r>
            <a:r>
              <a:rPr lang="mr-IN" baseline="0" dirty="0" smtClean="0"/>
              <a:t>–</a:t>
            </a:r>
            <a:r>
              <a:rPr lang="en-US" baseline="0" dirty="0" smtClean="0"/>
              <a:t> Share 3 things to make sure our websites are ready for the next generation</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57</a:t>
            </a:fld>
            <a:endParaRPr lang="en-US"/>
          </a:p>
        </p:txBody>
      </p:sp>
    </p:spTree>
    <p:extLst>
      <p:ext uri="{BB962C8B-B14F-4D97-AF65-F5344CB8AC3E}">
        <p14:creationId xmlns:p14="http://schemas.microsoft.com/office/powerpoint/2010/main" val="33865733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Kevin Karschnik is</a:t>
            </a:r>
            <a:r>
              <a:rPr lang="en-US" baseline="0" dirty="0" smtClean="0"/>
              <a:t> playing the role of a Sales Manager. He looked at some data and is going to share with the team what he discovered and how they can leverage this info for improvement over the next quarter.</a:t>
            </a:r>
          </a:p>
          <a:p>
            <a:endParaRPr lang="en-US" baseline="0" dirty="0" smtClean="0"/>
          </a:p>
          <a:p>
            <a:r>
              <a:rPr lang="en-US" b="1" baseline="0" dirty="0" smtClean="0"/>
              <a:t>Credibility</a:t>
            </a:r>
            <a:r>
              <a:rPr lang="en-US" baseline="0" dirty="0" smtClean="0"/>
              <a:t> </a:t>
            </a:r>
            <a:r>
              <a:rPr lang="mr-IN" baseline="0" dirty="0" smtClean="0"/>
              <a:t>–</a:t>
            </a:r>
            <a:r>
              <a:rPr lang="en-US" baseline="0" dirty="0" smtClean="0"/>
              <a:t> I pulled all of our sales numbers and reviewed them. I found something interesting. (He is uniquely qualified to be speaking to the group right now because HE did the research and HE made the discovery.  Excellent credibility example without saying his name and how long he’s been doing something.</a:t>
            </a:r>
          </a:p>
          <a:p>
            <a:r>
              <a:rPr lang="en-US" b="1" baseline="0" dirty="0" smtClean="0"/>
              <a:t>Attention</a:t>
            </a:r>
            <a:r>
              <a:rPr lang="en-US" baseline="0" dirty="0" smtClean="0"/>
              <a:t> -  “I found something interesting</a:t>
            </a:r>
            <a:r>
              <a:rPr lang="mr-IN" baseline="0" dirty="0" smtClean="0"/>
              <a:t>…</a:t>
            </a:r>
            <a:r>
              <a:rPr lang="en-US" baseline="0" dirty="0" smtClean="0"/>
              <a:t>” This statement serves a dual purpose, enhances his credibility (as a researcher!) and creates intrigue and curiosity in the audience.  “80% of our sales come from 20% of our customers.” This is a fact or statement used to grab attention.</a:t>
            </a:r>
          </a:p>
          <a:p>
            <a:r>
              <a:rPr lang="en-US" b="1" baseline="0" dirty="0" smtClean="0"/>
              <a:t>Body</a:t>
            </a:r>
            <a:r>
              <a:rPr lang="en-US" baseline="0" dirty="0" smtClean="0"/>
              <a:t> </a:t>
            </a:r>
            <a:r>
              <a:rPr lang="mr-IN" baseline="0" dirty="0" smtClean="0"/>
              <a:t>–</a:t>
            </a:r>
            <a:r>
              <a:rPr lang="en-US" baseline="0" dirty="0" smtClean="0"/>
              <a:t> Today he is going to share the highlights (good), the low-lights (bad), and the opportunities (new) for the next quarter.</a:t>
            </a:r>
          </a:p>
          <a:p>
            <a:r>
              <a:rPr lang="en-US" b="1" baseline="0" dirty="0" smtClean="0"/>
              <a:t>Audience</a:t>
            </a:r>
            <a:r>
              <a:rPr lang="en-US" baseline="0" dirty="0" smtClean="0"/>
              <a:t> </a:t>
            </a:r>
            <a:r>
              <a:rPr lang="mr-IN" baseline="0" dirty="0" smtClean="0"/>
              <a:t>–</a:t>
            </a:r>
            <a:r>
              <a:rPr lang="en-US" baseline="0" dirty="0" smtClean="0"/>
              <a:t> So that</a:t>
            </a:r>
            <a:r>
              <a:rPr lang="mr-IN" baseline="0" dirty="0" smtClean="0"/>
              <a:t>…</a:t>
            </a:r>
            <a:r>
              <a:rPr lang="en-US" baseline="0" dirty="0" smtClean="0"/>
              <a:t> they all have a clear direction and focus and so that they can all be successful.</a:t>
            </a:r>
          </a:p>
          <a:p>
            <a:endParaRPr lang="en-US" b="1" u="sng" baseline="0" dirty="0" smtClean="0"/>
          </a:p>
          <a:p>
            <a:r>
              <a:rPr lang="en-US" b="1" u="sng" baseline="0" dirty="0" smtClean="0"/>
              <a:t>TRANSITION</a:t>
            </a:r>
            <a:r>
              <a:rPr lang="en-US" baseline="0" dirty="0" smtClean="0"/>
              <a:t> </a:t>
            </a:r>
            <a:r>
              <a:rPr lang="mr-IN" baseline="0" dirty="0" smtClean="0"/>
              <a:t>–</a:t>
            </a:r>
            <a:r>
              <a:rPr lang="en-US" baseline="0" dirty="0" smtClean="0"/>
              <a:t> Kevin does a great example here by ending his opening with a transition to the body. This transition type is a Question for the audience. The answer to the question will lead Kevin directly into his first key point in the body (the best customer or one of the Highlights of the year.)</a:t>
            </a:r>
          </a:p>
          <a:p>
            <a:endParaRPr lang="en-US" baseline="0" dirty="0" smtClean="0"/>
          </a:p>
          <a:p>
            <a:r>
              <a:rPr lang="en-US" b="1" u="sng" baseline="0" dirty="0" smtClean="0"/>
              <a:t>NOTE</a:t>
            </a:r>
            <a:r>
              <a:rPr lang="en-US" baseline="0" dirty="0" smtClean="0"/>
              <a:t>:  Your students may point out that they thought the transition question was the “Attention” piece of the CABA opening. As an instructor, you can respond by telling them, “Our job as speakers is to create flow by generating interest in the audience to always hear what’s coming next! They WANT to turn that next page, they WANT to hear what’s next. This is a great example Kevin uses.  The question is another piece that grabs their attention and makes the audience want to listen to the next part of his presentation.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58</a:t>
            </a:fld>
            <a:endParaRPr lang="en-US"/>
          </a:p>
        </p:txBody>
      </p:sp>
    </p:spTree>
    <p:extLst>
      <p:ext uri="{BB962C8B-B14F-4D97-AF65-F5344CB8AC3E}">
        <p14:creationId xmlns:p14="http://schemas.microsoft.com/office/powerpoint/2010/main" val="1344662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Cynthia Oelkers demonstrates</a:t>
            </a:r>
            <a:r>
              <a:rPr lang="en-US" baseline="0" dirty="0" smtClean="0"/>
              <a:t> how to use the CABA method in a more casual, group meeting around a conference table. She’s playing the role of a lead project or team manager. The discussion is going to center on how they will approach a website redesign for their non-profit customer.</a:t>
            </a:r>
          </a:p>
          <a:p>
            <a:endParaRPr lang="en-US" baseline="0" dirty="0" smtClean="0"/>
          </a:p>
          <a:p>
            <a:r>
              <a:rPr lang="en-US" b="1" dirty="0" smtClean="0"/>
              <a:t>Credibility</a:t>
            </a:r>
            <a:r>
              <a:rPr lang="en-US" baseline="0" dirty="0" smtClean="0"/>
              <a:t> </a:t>
            </a:r>
            <a:r>
              <a:rPr lang="mr-IN" baseline="0" dirty="0" smtClean="0"/>
              <a:t>–</a:t>
            </a:r>
            <a:r>
              <a:rPr lang="en-US" baseline="0" dirty="0" smtClean="0"/>
              <a:t> We’ve run the analytics on their website and we’ve made a few discoveries</a:t>
            </a:r>
            <a:r>
              <a:rPr lang="mr-IN" baseline="0" dirty="0" smtClean="0"/>
              <a:t>…</a:t>
            </a:r>
            <a:r>
              <a:rPr lang="en-US" baseline="0" dirty="0" smtClean="0"/>
              <a:t> (the group reports to Cynthia and they don’t need her name or her resume. Cynthia merely shows she has done her homework to prepare for this meeting. She has run the analytics, reviewed them, AND in her review, she’s made some discoveries.</a:t>
            </a:r>
          </a:p>
          <a:p>
            <a:endParaRPr lang="en-US" baseline="0" dirty="0" smtClean="0"/>
          </a:p>
          <a:p>
            <a:r>
              <a:rPr lang="en-US" b="1" baseline="0" dirty="0" smtClean="0"/>
              <a:t>Attention</a:t>
            </a:r>
            <a:r>
              <a:rPr lang="en-US" baseline="0" dirty="0" smtClean="0"/>
              <a:t> </a:t>
            </a:r>
            <a:r>
              <a:rPr lang="mr-IN" baseline="0" dirty="0" smtClean="0"/>
              <a:t>–</a:t>
            </a:r>
            <a:r>
              <a:rPr lang="en-US" baseline="0" dirty="0" smtClean="0"/>
              <a:t> She asked a question of her team, “What do you think is the most often clicked spot on their website?”</a:t>
            </a:r>
          </a:p>
          <a:p>
            <a:endParaRPr lang="en-US" baseline="0" dirty="0" smtClean="0"/>
          </a:p>
          <a:p>
            <a:r>
              <a:rPr lang="en-US" b="1" baseline="0" dirty="0" smtClean="0"/>
              <a:t>Audience</a:t>
            </a:r>
            <a:r>
              <a:rPr lang="en-US" baseline="0" dirty="0" smtClean="0"/>
              <a:t> </a:t>
            </a:r>
            <a:r>
              <a:rPr lang="mr-IN" baseline="0" dirty="0" smtClean="0"/>
              <a:t>–</a:t>
            </a:r>
            <a:r>
              <a:rPr lang="en-US" baseline="0" dirty="0" smtClean="0"/>
              <a:t> Participation from the audience first with answers to her question. This is engaging to small groups and makes them feel heard and connected. Notice how Cynthia does a GREAT JOB of handling responses from her team when they are WRONG. She does not make any member feel “less than” for answering incorrectly. This is important in small group settings like this because she maintains a safe environment where all answers are appreciated.  Then Cynthia comments on their users clicking on a story about a little girl, but there is no ultimate ending of a donation, “We know that doesn’t drive donations!”  This connects her to the audience and pulls them together as a team</a:t>
            </a:r>
            <a:r>
              <a:rPr lang="mr-IN" baseline="0" dirty="0" smtClean="0"/>
              <a:t>…</a:t>
            </a:r>
            <a:r>
              <a:rPr lang="en-US" baseline="0" dirty="0" smtClean="0"/>
              <a:t> “We all know this.”</a:t>
            </a:r>
          </a:p>
          <a:p>
            <a:endParaRPr lang="en-US" baseline="0" dirty="0" smtClean="0"/>
          </a:p>
          <a:p>
            <a:r>
              <a:rPr lang="en-US" b="1" baseline="0" dirty="0" smtClean="0"/>
              <a:t>Body</a:t>
            </a:r>
            <a:r>
              <a:rPr lang="en-US" baseline="0" dirty="0" smtClean="0"/>
              <a:t> </a:t>
            </a:r>
            <a:r>
              <a:rPr lang="mr-IN" baseline="0" dirty="0" smtClean="0"/>
              <a:t>–</a:t>
            </a:r>
            <a:r>
              <a:rPr lang="en-US" baseline="0" dirty="0" smtClean="0"/>
              <a:t> So, I’m going to take us through 3 areas we can help</a:t>
            </a:r>
            <a:r>
              <a:rPr lang="mr-IN" baseline="0" dirty="0" smtClean="0"/>
              <a:t>…</a:t>
            </a:r>
            <a:r>
              <a:rPr lang="en-US" baseline="0" dirty="0" smtClean="0"/>
              <a:t> Google Analytics, Heat Maps, and Focus Groups.</a:t>
            </a:r>
          </a:p>
          <a:p>
            <a:endParaRPr lang="en-US" baseline="0" dirty="0" smtClean="0"/>
          </a:p>
          <a:p>
            <a:r>
              <a:rPr lang="en-US" b="1" u="sng" baseline="0" dirty="0" smtClean="0"/>
              <a:t>Transition</a:t>
            </a:r>
            <a:r>
              <a:rPr lang="en-US" baseline="0" dirty="0" smtClean="0"/>
              <a:t>:  Let’s get started</a:t>
            </a:r>
            <a:r>
              <a:rPr lang="mr-IN" baseline="0" dirty="0" smtClean="0"/>
              <a:t>…</a:t>
            </a:r>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59</a:t>
            </a:fld>
            <a:endParaRPr lang="en-US"/>
          </a:p>
        </p:txBody>
      </p:sp>
    </p:spTree>
    <p:extLst>
      <p:ext uri="{BB962C8B-B14F-4D97-AF65-F5344CB8AC3E}">
        <p14:creationId xmlns:p14="http://schemas.microsoft.com/office/powerpoint/2010/main" val="3123213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57607DE-77FC-416B-8F92-1C1A1B8FB5E8}" type="slidenum">
              <a:rPr lang="en-US" sz="1200" smtClean="0"/>
              <a:pPr eaLnBrk="1" hangingPunct="1"/>
              <a:t>6</a:t>
            </a:fld>
            <a:endParaRPr lang="en-US" sz="1200"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Russ Peterson Jr. is playing the role of a Sr. Program</a:t>
            </a:r>
            <a:r>
              <a:rPr lang="en-US" baseline="0" dirty="0" smtClean="0"/>
              <a:t> Manager in charge of provisioning (delivering) projects to the external customer once the sales team has sold the deal.</a:t>
            </a:r>
          </a:p>
          <a:p>
            <a:endParaRPr lang="en-US" baseline="0" dirty="0" smtClean="0"/>
          </a:p>
          <a:p>
            <a:r>
              <a:rPr lang="en-US" b="1" baseline="0" dirty="0" smtClean="0"/>
              <a:t>Attention</a:t>
            </a:r>
            <a:r>
              <a:rPr lang="en-US" baseline="0" dirty="0" smtClean="0"/>
              <a:t> </a:t>
            </a:r>
            <a:r>
              <a:rPr lang="mr-IN" baseline="0" dirty="0" smtClean="0"/>
              <a:t>–</a:t>
            </a:r>
            <a:r>
              <a:rPr lang="en-US" baseline="0" dirty="0" smtClean="0"/>
              <a:t> Russ begins with a quote to grab attention. The person quoted is the Western Region Sales VP, Jim. Russ quoted an internal person from his own company, but Jim is someone who played a critical role in selling this large deal. Jim has helpful information from working directly with the customer during the sales process. Jim’s advice should grab everyone’s attention!  Another technique used by Russ in the attention section is a storytelling technique. He uses dialogue. In other words, he “became” Jim for a moment and “acted out” what Jim said, “I’ll tell you in one word, Provisioning!”  Dialogue captivates audiences, even in small doses like this.</a:t>
            </a:r>
          </a:p>
          <a:p>
            <a:endParaRPr lang="en-US" baseline="0" dirty="0" smtClean="0"/>
          </a:p>
          <a:p>
            <a:r>
              <a:rPr lang="en-US" b="1" baseline="0" dirty="0" smtClean="0"/>
              <a:t>Audience</a:t>
            </a:r>
            <a:r>
              <a:rPr lang="en-US" baseline="0" dirty="0" smtClean="0"/>
              <a:t> </a:t>
            </a:r>
            <a:r>
              <a:rPr lang="mr-IN" baseline="0" dirty="0" smtClean="0"/>
              <a:t>–</a:t>
            </a:r>
            <a:r>
              <a:rPr lang="en-US" baseline="0" dirty="0" smtClean="0"/>
              <a:t> “If we get this right we will have (benefit) with happy customers, internal management, and an opportunity for everyone to get the spotlight.</a:t>
            </a:r>
          </a:p>
          <a:p>
            <a:endParaRPr lang="en-US" baseline="0" dirty="0" smtClean="0"/>
          </a:p>
          <a:p>
            <a:r>
              <a:rPr lang="en-US" b="1" baseline="0" dirty="0" smtClean="0"/>
              <a:t>Credibility</a:t>
            </a:r>
            <a:r>
              <a:rPr lang="en-US" baseline="0" dirty="0" smtClean="0"/>
              <a:t> </a:t>
            </a:r>
            <a:r>
              <a:rPr lang="mr-IN" baseline="0" dirty="0" smtClean="0"/>
              <a:t>–</a:t>
            </a:r>
            <a:r>
              <a:rPr lang="en-US" baseline="0" dirty="0" smtClean="0"/>
              <a:t> Russ doesn’t give his name or his title for credibility. He only says that over the years, he’s seen lots of projects, but this is the biggest.</a:t>
            </a:r>
          </a:p>
          <a:p>
            <a:endParaRPr lang="en-US" baseline="0" dirty="0" smtClean="0"/>
          </a:p>
          <a:p>
            <a:r>
              <a:rPr lang="en-US" b="1" baseline="0" dirty="0" smtClean="0"/>
              <a:t>Body</a:t>
            </a:r>
            <a:r>
              <a:rPr lang="en-US" baseline="0" dirty="0" smtClean="0"/>
              <a:t> </a:t>
            </a:r>
            <a:r>
              <a:rPr lang="mr-IN" baseline="0" dirty="0" smtClean="0"/>
              <a:t>–</a:t>
            </a:r>
            <a:r>
              <a:rPr lang="en-US" baseline="0" dirty="0" smtClean="0"/>
              <a:t> Russ closes the Intro by telling the group what they are going to review today. In other words, “Here’s our roadmap. Now let’s get to it.”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pPr/>
              <a:t>60</a:t>
            </a:fld>
            <a:endParaRPr lang="en-US"/>
          </a:p>
        </p:txBody>
      </p:sp>
    </p:spTree>
    <p:extLst>
      <p:ext uri="{BB962C8B-B14F-4D97-AF65-F5344CB8AC3E}">
        <p14:creationId xmlns:p14="http://schemas.microsoft.com/office/powerpoint/2010/main" val="30985295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8E7823-B6DF-45ED-9B29-40A950703D47}" type="slidenum">
              <a:rPr lang="en-US" smtClean="0"/>
              <a:pPr/>
              <a:t>61</a:t>
            </a:fld>
            <a:endParaRPr lang="en-US"/>
          </a:p>
        </p:txBody>
      </p:sp>
    </p:spTree>
    <p:extLst>
      <p:ext uri="{BB962C8B-B14F-4D97-AF65-F5344CB8AC3E}">
        <p14:creationId xmlns:p14="http://schemas.microsoft.com/office/powerpoint/2010/main" val="40593746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25E24261-B2F6-4F87-BF87-D140C75FF6B2}" type="slidenum">
              <a:rPr lang="en-US" sz="1200" smtClean="0"/>
              <a:pPr eaLnBrk="1" hangingPunct="1"/>
              <a:t>62</a:t>
            </a:fld>
            <a:endParaRPr lang="en-US" sz="1200"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0FEEF90-8DCA-48B8-80EB-ECA30D3C4EC1}" type="slidenum">
              <a:rPr lang="en-US" sz="1200" smtClean="0"/>
              <a:pPr eaLnBrk="1" hangingPunct="1"/>
              <a:t>7</a:t>
            </a:fld>
            <a:endParaRPr lang="en-US" sz="1200"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EEF368-ADAB-4C04-8DCE-8BC1711D1AFE}" type="slidenum">
              <a:rPr kumimoji="0" 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89577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A710B23-1CD3-4ECD-BF71-D81B6A5E6254}" type="slidenum">
              <a:rPr lang="en-US"/>
              <a:pPr/>
              <a:t>9</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E74D5B4-4EBA-4D60-B650-3AF923A133FB}" type="slidenum">
              <a:rPr lang="en-US" sz="1200" smtClean="0"/>
              <a:pPr eaLnBrk="1" hangingPunct="1"/>
              <a:t>10</a:t>
            </a:fld>
            <a:endParaRPr lang="en-US" sz="1200"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9156CE7-8DEF-4110-88ED-9F560A8FF94F}" type="slidenum">
              <a:rPr lang="en-US" sz="1200" smtClean="0"/>
              <a:pPr eaLnBrk="1" hangingPunct="1"/>
              <a:t>13</a:t>
            </a:fld>
            <a:endParaRPr lang="en-US" sz="1200"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Image BG">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24387175" cy="13716000"/>
          </a:xfrm>
        </p:spPr>
        <p:txBody>
          <a:bodyPr>
            <a:normAutofit/>
          </a:bodyPr>
          <a:lstStyle>
            <a:lvl1pPr marL="0" indent="0">
              <a:buNone/>
              <a:defRPr sz="3200"/>
            </a:lvl1pPr>
          </a:lstStyle>
          <a:p>
            <a:endParaRPr lang="en-US" dirty="0"/>
          </a:p>
        </p:txBody>
      </p:sp>
    </p:spTree>
    <p:extLst>
      <p:ext uri="{BB962C8B-B14F-4D97-AF65-F5344CB8AC3E}">
        <p14:creationId xmlns:p14="http://schemas.microsoft.com/office/powerpoint/2010/main" val="1936331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4" name="Прямоугольник 3"/>
          <p:cNvSpPr/>
          <p:nvPr userDrawn="1"/>
        </p:nvSpPr>
        <p:spPr>
          <a:xfrm>
            <a:off x="0" y="0"/>
            <a:ext cx="24387175" cy="1371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dirty="0"/>
          </a:p>
        </p:txBody>
      </p:sp>
      <p:sp>
        <p:nvSpPr>
          <p:cNvPr id="5" name="Picture Placeholder 3"/>
          <p:cNvSpPr>
            <a:spLocks noGrp="1"/>
          </p:cNvSpPr>
          <p:nvPr>
            <p:ph type="pic" sz="quarter" idx="10"/>
          </p:nvPr>
        </p:nvSpPr>
        <p:spPr>
          <a:xfrm>
            <a:off x="0" y="2103438"/>
            <a:ext cx="24387175" cy="7259637"/>
          </a:xfrm>
        </p:spPr>
        <p:txBody>
          <a:bodyPr>
            <a:normAutofit/>
          </a:bodyPr>
          <a:lstStyle>
            <a:lvl1pPr>
              <a:defRPr sz="2400"/>
            </a:lvl1pPr>
          </a:lstStyle>
          <a:p>
            <a:endParaRPr lang="en-US"/>
          </a:p>
        </p:txBody>
      </p:sp>
    </p:spTree>
    <p:extLst>
      <p:ext uri="{BB962C8B-B14F-4D97-AF65-F5344CB8AC3E}">
        <p14:creationId xmlns:p14="http://schemas.microsoft.com/office/powerpoint/2010/main" val="3241336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rot="10800000" flipH="1" flipV="1">
            <a:off x="1422585" y="769986"/>
            <a:ext cx="19712966" cy="1981200"/>
          </a:xfrm>
          <a:noFill/>
        </p:spPr>
        <p:txBody>
          <a:bodyPr/>
          <a:lstStyle>
            <a:lvl1pPr>
              <a:defRPr>
                <a:latin typeface="Calibri"/>
                <a:cs typeface="Calibri"/>
              </a:defRPr>
            </a:lvl1pPr>
          </a:lstStyle>
          <a:p>
            <a:r>
              <a:rPr lang="en-US" dirty="0" smtClean="0"/>
              <a:t>Click to edit Master title style</a:t>
            </a:r>
            <a:endParaRPr lang="en-US" dirty="0"/>
          </a:p>
        </p:txBody>
      </p:sp>
      <p:sp>
        <p:nvSpPr>
          <p:cNvPr id="3" name="Content Placeholder 2"/>
          <p:cNvSpPr>
            <a:spLocks noGrp="1"/>
          </p:cNvSpPr>
          <p:nvPr>
            <p:ph idx="1"/>
          </p:nvPr>
        </p:nvSpPr>
        <p:spPr>
          <a:xfrm>
            <a:off x="1422585" y="3352800"/>
            <a:ext cx="21338778" cy="71628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20939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Title 1"/>
          <p:cNvSpPr>
            <a:spLocks noGrp="1"/>
          </p:cNvSpPr>
          <p:nvPr>
            <p:ph type="title"/>
          </p:nvPr>
        </p:nvSpPr>
        <p:spPr>
          <a:xfrm rot="10800000" flipH="1" flipV="1">
            <a:off x="1422585" y="769986"/>
            <a:ext cx="19712966" cy="1981200"/>
          </a:xfrm>
          <a:noFill/>
        </p:spPr>
        <p:txBody>
          <a:bodyPr/>
          <a:lstStyle>
            <a:lvl1pPr>
              <a:defRPr>
                <a:latin typeface="Calibri"/>
                <a:cs typeface="Calibri"/>
              </a:defRPr>
            </a:lvl1pPr>
          </a:lstStyle>
          <a:p>
            <a:r>
              <a:rPr lang="en-US" dirty="0" smtClean="0"/>
              <a:t>Click to edit Master title style</a:t>
            </a:r>
            <a:endParaRPr lang="en-US" dirty="0"/>
          </a:p>
        </p:txBody>
      </p:sp>
    </p:spTree>
    <p:extLst>
      <p:ext uri="{BB962C8B-B14F-4D97-AF65-F5344CB8AC3E}">
        <p14:creationId xmlns:p14="http://schemas.microsoft.com/office/powerpoint/2010/main" val="4086944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3" descr="iSpeak-w-big-smile-Fina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81" y="394385"/>
            <a:ext cx="6374793"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6" name="Rectangle 2"/>
          <p:cNvSpPr>
            <a:spLocks noGrp="1" noChangeArrowheads="1"/>
          </p:cNvSpPr>
          <p:nvPr>
            <p:ph type="ctrTitle" sz="quarter"/>
          </p:nvPr>
        </p:nvSpPr>
        <p:spPr>
          <a:xfrm>
            <a:off x="7562823" y="4260850"/>
            <a:ext cx="11787135" cy="3225921"/>
          </a:xfrm>
        </p:spPr>
        <p:txBody>
          <a:bodyPr/>
          <a:lstStyle>
            <a:lvl1pPr>
              <a:defRPr>
                <a:latin typeface="Calibri"/>
                <a:cs typeface="Calibri"/>
              </a:defRPr>
            </a:lvl1pPr>
          </a:lstStyle>
          <a:p>
            <a:r>
              <a:rPr lang="en-US" dirty="0"/>
              <a:t>Click to edit Master title style</a:t>
            </a:r>
          </a:p>
        </p:txBody>
      </p:sp>
      <p:sp>
        <p:nvSpPr>
          <p:cNvPr id="103427" name="Rectangle 3"/>
          <p:cNvSpPr>
            <a:spLocks noGrp="1" noChangeArrowheads="1"/>
          </p:cNvSpPr>
          <p:nvPr>
            <p:ph type="subTitle" sz="quarter" idx="1"/>
          </p:nvPr>
        </p:nvSpPr>
        <p:spPr>
          <a:xfrm>
            <a:off x="9021542" y="7772400"/>
            <a:ext cx="8332285" cy="2895600"/>
          </a:xfrm>
        </p:spPr>
        <p:txBody>
          <a:bodyPr/>
          <a:lstStyle>
            <a:lvl1pPr marL="0" indent="0">
              <a:buFontTx/>
              <a:buNone/>
              <a:defRPr>
                <a:solidFill>
                  <a:schemeClr val="accent2"/>
                </a:solidFill>
                <a:latin typeface="Calibri"/>
                <a:cs typeface="Calibri"/>
              </a:defRPr>
            </a:lvl1pPr>
          </a:lstStyle>
          <a:p>
            <a:r>
              <a:rPr lang="en-US" dirty="0"/>
              <a:t>Click to edit Master subtitle style</a:t>
            </a:r>
          </a:p>
        </p:txBody>
      </p:sp>
    </p:spTree>
    <p:extLst>
      <p:ext uri="{BB962C8B-B14F-4D97-AF65-F5344CB8AC3E}">
        <p14:creationId xmlns:p14="http://schemas.microsoft.com/office/powerpoint/2010/main" val="426431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pic>
        <p:nvPicPr>
          <p:cNvPr id="4" name="Picture 3" descr="iSpeak Logo BG 2011png.png"/>
          <p:cNvPicPr>
            <a:picLocks noChangeAspect="1"/>
          </p:cNvPicPr>
          <p:nvPr userDrawn="1"/>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1" t="11420" r="62209" b="12084"/>
          <a:stretch/>
        </p:blipFill>
        <p:spPr bwMode="auto">
          <a:xfrm>
            <a:off x="11963834" y="2312882"/>
            <a:ext cx="12423341" cy="10623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22585" y="2711452"/>
            <a:ext cx="10541249" cy="4633494"/>
          </a:xfrm>
        </p:spPr>
        <p:txBody>
          <a:bodyPr anchor="t"/>
          <a:lstStyle>
            <a:lvl1pPr algn="l">
              <a:defRPr sz="9500" b="1" cap="all">
                <a:latin typeface="Calibri"/>
                <a:cs typeface="Calibri"/>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422585" y="7824788"/>
            <a:ext cx="10541249" cy="1323974"/>
          </a:xfrm>
        </p:spPr>
        <p:txBody>
          <a:bodyPr anchor="b"/>
          <a:lstStyle>
            <a:lvl1pPr marL="0" indent="0">
              <a:buNone/>
              <a:defRPr sz="5700">
                <a:latin typeface="Calibri"/>
                <a:cs typeface="Calibri"/>
              </a:defRPr>
            </a:lvl1pPr>
            <a:lvl2pPr marL="1088639" indent="0">
              <a:buNone/>
              <a:defRPr sz="4300"/>
            </a:lvl2pPr>
            <a:lvl3pPr marL="2177278" indent="0">
              <a:buNone/>
              <a:defRPr sz="3800"/>
            </a:lvl3pPr>
            <a:lvl4pPr marL="3265917" indent="0">
              <a:buNone/>
              <a:defRPr sz="3300"/>
            </a:lvl4pPr>
            <a:lvl5pPr marL="4354556" indent="0">
              <a:buNone/>
              <a:defRPr sz="3300"/>
            </a:lvl5pPr>
            <a:lvl6pPr marL="5443195" indent="0">
              <a:buNone/>
              <a:defRPr sz="3300"/>
            </a:lvl6pPr>
            <a:lvl7pPr marL="6531834" indent="0">
              <a:buNone/>
              <a:defRPr sz="3300"/>
            </a:lvl7pPr>
            <a:lvl8pPr marL="7620472" indent="0">
              <a:buNone/>
              <a:defRPr sz="3300"/>
            </a:lvl8pPr>
            <a:lvl9pPr marL="8709111" indent="0">
              <a:buNone/>
              <a:defRPr sz="3300"/>
            </a:lvl9pPr>
          </a:lstStyle>
          <a:p>
            <a:pPr lvl="0"/>
            <a:r>
              <a:rPr lang="en-US" dirty="0" smtClean="0"/>
              <a:t>Click to edit Master text styles</a:t>
            </a:r>
          </a:p>
        </p:txBody>
      </p:sp>
    </p:spTree>
    <p:extLst>
      <p:ext uri="{BB962C8B-B14F-4D97-AF65-F5344CB8AC3E}">
        <p14:creationId xmlns:p14="http://schemas.microsoft.com/office/powerpoint/2010/main" val="2660980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79" y="396876"/>
            <a:ext cx="16664570" cy="1889124"/>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219359" y="3200400"/>
            <a:ext cx="10771002" cy="8077200"/>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2396814" y="3200400"/>
            <a:ext cx="10771002" cy="8077200"/>
          </a:xfrm>
          <a:prstGeom prst="rect">
            <a:avLst/>
          </a:prstGeo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sz="half" idx="10"/>
          </p:nvPr>
        </p:nvSpPr>
        <p:spPr>
          <a:xfrm>
            <a:off x="1219359" y="12490450"/>
            <a:ext cx="5690341" cy="952500"/>
          </a:xfrm>
          <a:prstGeom prst="rect">
            <a:avLst/>
          </a:prstGeom>
          <a:ln/>
        </p:spPr>
        <p:txBody>
          <a:bodyPr lIns="217728" tIns="108864" rIns="217728" bIns="108864"/>
          <a:lstStyle>
            <a:lvl1pPr>
              <a:defRPr/>
            </a:lvl1pPr>
          </a:lstStyle>
          <a:p>
            <a:pPr>
              <a:defRPr/>
            </a:pPr>
            <a:endParaRPr lang="en-US"/>
          </a:p>
        </p:txBody>
      </p:sp>
      <p:sp>
        <p:nvSpPr>
          <p:cNvPr id="6" name="Rectangle 7"/>
          <p:cNvSpPr>
            <a:spLocks noGrp="1" noChangeArrowheads="1"/>
          </p:cNvSpPr>
          <p:nvPr>
            <p:ph type="ftr" sz="quarter" idx="11"/>
          </p:nvPr>
        </p:nvSpPr>
        <p:spPr>
          <a:xfrm>
            <a:off x="8332285" y="12490450"/>
            <a:ext cx="7722605" cy="952500"/>
          </a:xfrm>
          <a:prstGeom prst="rect">
            <a:avLst/>
          </a:prstGeom>
          <a:ln/>
        </p:spPr>
        <p:txBody>
          <a:bodyPr lIns="217728" tIns="108864" rIns="217728" bIns="108864"/>
          <a:lstStyle>
            <a:lvl1pPr>
              <a:defRPr/>
            </a:lvl1pPr>
          </a:lstStyle>
          <a:p>
            <a:pPr>
              <a:defRPr/>
            </a:pPr>
            <a:endParaRPr lang="en-US"/>
          </a:p>
        </p:txBody>
      </p:sp>
      <p:sp>
        <p:nvSpPr>
          <p:cNvPr id="7" name="Rectangle 8"/>
          <p:cNvSpPr>
            <a:spLocks noGrp="1" noChangeArrowheads="1"/>
          </p:cNvSpPr>
          <p:nvPr>
            <p:ph type="sldNum" sz="quarter" idx="12"/>
          </p:nvPr>
        </p:nvSpPr>
        <p:spPr>
          <a:xfrm>
            <a:off x="17477475" y="12490450"/>
            <a:ext cx="5690341" cy="952500"/>
          </a:xfrm>
          <a:prstGeom prst="rect">
            <a:avLst/>
          </a:prstGeom>
          <a:ln/>
        </p:spPr>
        <p:txBody>
          <a:bodyPr lIns="217728" tIns="108864" rIns="217728" bIns="108864"/>
          <a:lstStyle>
            <a:lvl1pPr>
              <a:defRPr/>
            </a:lvl1pPr>
          </a:lstStyle>
          <a:p>
            <a:pPr>
              <a:defRPr/>
            </a:pPr>
            <a:fld id="{1EBDBC84-A8A8-450D-AED6-1CC25162F931}" type="slidenum">
              <a:rPr lang="en-US"/>
              <a:pPr>
                <a:defRPr/>
              </a:pPr>
              <a:t>‹#›</a:t>
            </a:fld>
            <a:endParaRPr lang="en-US"/>
          </a:p>
        </p:txBody>
      </p:sp>
    </p:spTree>
    <p:extLst>
      <p:ext uri="{BB962C8B-B14F-4D97-AF65-F5344CB8AC3E}">
        <p14:creationId xmlns:p14="http://schemas.microsoft.com/office/powerpoint/2010/main" val="646413633"/>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0" name="Picture Placeholder 8"/>
          <p:cNvSpPr>
            <a:spLocks noGrp="1"/>
          </p:cNvSpPr>
          <p:nvPr>
            <p:ph type="pic" sz="quarter" idx="10"/>
          </p:nvPr>
        </p:nvSpPr>
        <p:spPr>
          <a:xfrm>
            <a:off x="13181013" y="2790825"/>
            <a:ext cx="9483725" cy="9485313"/>
          </a:xfrm>
        </p:spPr>
        <p:txBody>
          <a:bodyPr>
            <a:normAutofit/>
          </a:bodyPr>
          <a:lstStyle>
            <a:lvl1pPr marL="0" indent="0">
              <a:buNone/>
              <a:defRPr sz="3600">
                <a:solidFill>
                  <a:schemeClr val="tx1"/>
                </a:solidFill>
              </a:defRPr>
            </a:lvl1pPr>
          </a:lstStyle>
          <a:p>
            <a:endParaRPr lang="en-US" dirty="0"/>
          </a:p>
        </p:txBody>
      </p:sp>
    </p:spTree>
    <p:extLst>
      <p:ext uri="{BB962C8B-B14F-4D97-AF65-F5344CB8AC3E}">
        <p14:creationId xmlns:p14="http://schemas.microsoft.com/office/powerpoint/2010/main" val="1946170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588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dividual of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1722438" y="3417253"/>
            <a:ext cx="6332712" cy="6331888"/>
          </a:xfrm>
          <a:prstGeom prst="rect">
            <a:avLst/>
          </a:prstGeom>
        </p:spPr>
        <p:txBody>
          <a:bodyPr>
            <a:normAutofit/>
          </a:bodyPr>
          <a:lstStyle>
            <a:lvl1pPr>
              <a:defRPr sz="3200"/>
            </a:lvl1pPr>
          </a:lstStyle>
          <a:p>
            <a:endParaRPr lang="en-US"/>
          </a:p>
        </p:txBody>
      </p:sp>
    </p:spTree>
    <p:extLst>
      <p:ext uri="{BB962C8B-B14F-4D97-AF65-F5344CB8AC3E}">
        <p14:creationId xmlns:p14="http://schemas.microsoft.com/office/powerpoint/2010/main" val="993639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Individual of the Team">
    <p:spTree>
      <p:nvGrpSpPr>
        <p:cNvPr id="1" name=""/>
        <p:cNvGrpSpPr/>
        <p:nvPr/>
      </p:nvGrpSpPr>
      <p:grpSpPr>
        <a:xfrm>
          <a:off x="0" y="0"/>
          <a:ext cx="0" cy="0"/>
          <a:chOff x="0" y="0"/>
          <a:chExt cx="0" cy="0"/>
        </a:xfrm>
      </p:grpSpPr>
      <p:sp>
        <p:nvSpPr>
          <p:cNvPr id="23" name="Picture Placeholder 22"/>
          <p:cNvSpPr>
            <a:spLocks noGrp="1"/>
          </p:cNvSpPr>
          <p:nvPr>
            <p:ph type="pic" sz="quarter" idx="15"/>
          </p:nvPr>
        </p:nvSpPr>
        <p:spPr>
          <a:xfrm>
            <a:off x="0" y="0"/>
            <a:ext cx="12193588" cy="13870508"/>
          </a:xfrm>
          <a:prstGeom prst="rect">
            <a:avLst/>
          </a:prstGeom>
        </p:spPr>
        <p:txBody>
          <a:bodyPr>
            <a:normAutofit/>
          </a:bodyPr>
          <a:lstStyle>
            <a:lvl1pPr>
              <a:defRPr sz="3200"/>
            </a:lvl1pPr>
          </a:lstStyle>
          <a:p>
            <a:endParaRPr lang="en-US"/>
          </a:p>
        </p:txBody>
      </p:sp>
    </p:spTree>
    <p:extLst>
      <p:ext uri="{BB962C8B-B14F-4D97-AF65-F5344CB8AC3E}">
        <p14:creationId xmlns:p14="http://schemas.microsoft.com/office/powerpoint/2010/main" val="1456605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ortfolio Two">
    <p:spTree>
      <p:nvGrpSpPr>
        <p:cNvPr id="1" name=""/>
        <p:cNvGrpSpPr/>
        <p:nvPr/>
      </p:nvGrpSpPr>
      <p:grpSpPr>
        <a:xfrm>
          <a:off x="0" y="0"/>
          <a:ext cx="0" cy="0"/>
          <a:chOff x="0" y="0"/>
          <a:chExt cx="0" cy="0"/>
        </a:xfrm>
      </p:grpSpPr>
      <p:sp>
        <p:nvSpPr>
          <p:cNvPr id="37" name="Picture Placeholder 13"/>
          <p:cNvSpPr>
            <a:spLocks noGrp="1" noChangeAspect="1"/>
          </p:cNvSpPr>
          <p:nvPr>
            <p:ph type="pic" sz="quarter" idx="15"/>
          </p:nvPr>
        </p:nvSpPr>
        <p:spPr>
          <a:xfrm>
            <a:off x="2319943" y="3048002"/>
            <a:ext cx="2292605" cy="2290213"/>
          </a:xfr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38" name="Picture Placeholder 13"/>
          <p:cNvSpPr>
            <a:spLocks noGrp="1" noChangeAspect="1"/>
          </p:cNvSpPr>
          <p:nvPr>
            <p:ph type="pic" sz="quarter" idx="16"/>
          </p:nvPr>
        </p:nvSpPr>
        <p:spPr>
          <a:xfrm>
            <a:off x="4644806" y="3048002"/>
            <a:ext cx="2292605" cy="2290213"/>
          </a:xfr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40" name="Picture Placeholder 13"/>
          <p:cNvSpPr>
            <a:spLocks noGrp="1" noChangeAspect="1"/>
          </p:cNvSpPr>
          <p:nvPr>
            <p:ph type="pic" sz="quarter" idx="18"/>
          </p:nvPr>
        </p:nvSpPr>
        <p:spPr>
          <a:xfrm>
            <a:off x="2319943" y="5370469"/>
            <a:ext cx="2292605" cy="2290213"/>
          </a:xfr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42" name="Picture Placeholder 13"/>
          <p:cNvSpPr>
            <a:spLocks noGrp="1" noChangeAspect="1"/>
          </p:cNvSpPr>
          <p:nvPr>
            <p:ph type="pic" sz="quarter" idx="20"/>
          </p:nvPr>
        </p:nvSpPr>
        <p:spPr>
          <a:xfrm>
            <a:off x="2311234" y="7706642"/>
            <a:ext cx="2292605" cy="2290213"/>
          </a:xfr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43" name="Picture Placeholder 13"/>
          <p:cNvSpPr>
            <a:spLocks noGrp="1" noChangeAspect="1"/>
          </p:cNvSpPr>
          <p:nvPr>
            <p:ph type="pic" sz="quarter" idx="21"/>
          </p:nvPr>
        </p:nvSpPr>
        <p:spPr>
          <a:xfrm>
            <a:off x="4644806" y="7706642"/>
            <a:ext cx="2292605" cy="2290213"/>
          </a:xfr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44" name="Picture Placeholder 13"/>
          <p:cNvSpPr>
            <a:spLocks noGrp="1" noChangeAspect="1"/>
          </p:cNvSpPr>
          <p:nvPr>
            <p:ph type="pic" sz="quarter" idx="22"/>
          </p:nvPr>
        </p:nvSpPr>
        <p:spPr>
          <a:xfrm>
            <a:off x="6969669" y="7706642"/>
            <a:ext cx="2292605" cy="2290213"/>
          </a:xfr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45" name="Picture Placeholder 13"/>
          <p:cNvSpPr>
            <a:spLocks noGrp="1" noChangeAspect="1"/>
          </p:cNvSpPr>
          <p:nvPr>
            <p:ph type="pic" sz="quarter" idx="23"/>
          </p:nvPr>
        </p:nvSpPr>
        <p:spPr>
          <a:xfrm>
            <a:off x="2311234" y="10029109"/>
            <a:ext cx="2292605" cy="2290213"/>
          </a:xfr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46" name="Picture Placeholder 13"/>
          <p:cNvSpPr>
            <a:spLocks noGrp="1" noChangeAspect="1"/>
          </p:cNvSpPr>
          <p:nvPr>
            <p:ph type="pic" sz="quarter" idx="24"/>
          </p:nvPr>
        </p:nvSpPr>
        <p:spPr>
          <a:xfrm>
            <a:off x="4644806" y="10029109"/>
            <a:ext cx="2292605" cy="2290213"/>
          </a:xfr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48" name="Picture Placeholder 13"/>
          <p:cNvSpPr>
            <a:spLocks noGrp="1" noChangeAspect="1"/>
          </p:cNvSpPr>
          <p:nvPr>
            <p:ph type="pic" sz="quarter" idx="26"/>
          </p:nvPr>
        </p:nvSpPr>
        <p:spPr>
          <a:xfrm>
            <a:off x="6966442" y="3048002"/>
            <a:ext cx="2292605" cy="2290213"/>
          </a:xfr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51" name="Picture Placeholder 13"/>
          <p:cNvSpPr>
            <a:spLocks noGrp="1" noChangeAspect="1"/>
          </p:cNvSpPr>
          <p:nvPr>
            <p:ph type="pic" sz="quarter" idx="29"/>
          </p:nvPr>
        </p:nvSpPr>
        <p:spPr>
          <a:xfrm>
            <a:off x="6966442" y="5370469"/>
            <a:ext cx="2292605" cy="2290213"/>
          </a:xfr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52" name="Picture Placeholder 13"/>
          <p:cNvSpPr>
            <a:spLocks noGrp="1" noChangeAspect="1"/>
          </p:cNvSpPr>
          <p:nvPr>
            <p:ph type="pic" sz="quarter" idx="30"/>
          </p:nvPr>
        </p:nvSpPr>
        <p:spPr>
          <a:xfrm>
            <a:off x="9300016" y="5370469"/>
            <a:ext cx="2292605" cy="2290213"/>
          </a:xfr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54" name="Picture Placeholder 13"/>
          <p:cNvSpPr>
            <a:spLocks noGrp="1" noChangeAspect="1"/>
          </p:cNvSpPr>
          <p:nvPr>
            <p:ph type="pic" sz="quarter" idx="32"/>
          </p:nvPr>
        </p:nvSpPr>
        <p:spPr>
          <a:xfrm>
            <a:off x="9291304" y="7706642"/>
            <a:ext cx="2292605" cy="2290213"/>
          </a:xfr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
        <p:nvSpPr>
          <p:cNvPr id="57" name="Picture Placeholder 13"/>
          <p:cNvSpPr>
            <a:spLocks noGrp="1" noChangeAspect="1"/>
          </p:cNvSpPr>
          <p:nvPr>
            <p:ph type="pic" sz="quarter" idx="35"/>
          </p:nvPr>
        </p:nvSpPr>
        <p:spPr>
          <a:xfrm>
            <a:off x="9291304" y="10029109"/>
            <a:ext cx="2292605" cy="2290213"/>
          </a:xfrm>
          <a:effectLst/>
        </p:spPr>
        <p:txBody>
          <a:bodyPr rtlCol="0">
            <a:normAutofit/>
          </a:bodyPr>
          <a:lstStyle>
            <a:lvl1pPr marL="0" indent="0">
              <a:buNone/>
              <a:defRPr sz="1400">
                <a:ln>
                  <a:noFill/>
                </a:ln>
                <a:solidFill>
                  <a:schemeClr val="bg1">
                    <a:lumMod val="85000"/>
                  </a:schemeClr>
                </a:solidFill>
              </a:defRPr>
            </a:lvl1pPr>
          </a:lstStyle>
          <a:p>
            <a:pPr lvl="0"/>
            <a:endParaRPr lang="en-US" noProof="0" dirty="0"/>
          </a:p>
        </p:txBody>
      </p:sp>
    </p:spTree>
    <p:extLst>
      <p:ext uri="{BB962C8B-B14F-4D97-AF65-F5344CB8AC3E}">
        <p14:creationId xmlns:p14="http://schemas.microsoft.com/office/powerpoint/2010/main" val="2412166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ortfolio Three">
    <p:spTree>
      <p:nvGrpSpPr>
        <p:cNvPr id="1" name=""/>
        <p:cNvGrpSpPr/>
        <p:nvPr/>
      </p:nvGrpSpPr>
      <p:grpSpPr>
        <a:xfrm>
          <a:off x="0" y="0"/>
          <a:ext cx="0" cy="0"/>
          <a:chOff x="0" y="0"/>
          <a:chExt cx="0" cy="0"/>
        </a:xfrm>
      </p:grpSpPr>
      <p:sp>
        <p:nvSpPr>
          <p:cNvPr id="23" name="Picture Placeholder 2"/>
          <p:cNvSpPr>
            <a:spLocks noGrp="1"/>
          </p:cNvSpPr>
          <p:nvPr>
            <p:ph type="pic" sz="quarter" idx="10"/>
          </p:nvPr>
        </p:nvSpPr>
        <p:spPr>
          <a:xfrm>
            <a:off x="2744788" y="3448050"/>
            <a:ext cx="6154737" cy="3568700"/>
          </a:xfrm>
        </p:spPr>
        <p:txBody>
          <a:bodyPr>
            <a:normAutofit/>
          </a:bodyPr>
          <a:lstStyle>
            <a:lvl1pPr>
              <a:defRPr sz="2400"/>
            </a:lvl1pPr>
          </a:lstStyle>
          <a:p>
            <a:endParaRPr lang="en-US"/>
          </a:p>
        </p:txBody>
      </p:sp>
      <p:sp>
        <p:nvSpPr>
          <p:cNvPr id="27" name="Picture Placeholder 2"/>
          <p:cNvSpPr>
            <a:spLocks noGrp="1"/>
          </p:cNvSpPr>
          <p:nvPr>
            <p:ph type="pic" sz="quarter" idx="11"/>
          </p:nvPr>
        </p:nvSpPr>
        <p:spPr>
          <a:xfrm>
            <a:off x="9126826" y="3448050"/>
            <a:ext cx="6154737" cy="3568700"/>
          </a:xfrm>
        </p:spPr>
        <p:txBody>
          <a:bodyPr>
            <a:normAutofit/>
          </a:bodyPr>
          <a:lstStyle>
            <a:lvl1pPr>
              <a:defRPr sz="2400"/>
            </a:lvl1pPr>
          </a:lstStyle>
          <a:p>
            <a:endParaRPr lang="en-US"/>
          </a:p>
        </p:txBody>
      </p:sp>
      <p:sp>
        <p:nvSpPr>
          <p:cNvPr id="28" name="Picture Placeholder 2"/>
          <p:cNvSpPr>
            <a:spLocks noGrp="1"/>
          </p:cNvSpPr>
          <p:nvPr>
            <p:ph type="pic" sz="quarter" idx="12"/>
          </p:nvPr>
        </p:nvSpPr>
        <p:spPr>
          <a:xfrm>
            <a:off x="15487322" y="3448050"/>
            <a:ext cx="6154737" cy="3568700"/>
          </a:xfrm>
        </p:spPr>
        <p:txBody>
          <a:bodyPr>
            <a:normAutofit/>
          </a:bodyPr>
          <a:lstStyle>
            <a:lvl1pPr>
              <a:defRPr sz="2400"/>
            </a:lvl1pPr>
          </a:lstStyle>
          <a:p>
            <a:endParaRPr lang="en-US"/>
          </a:p>
        </p:txBody>
      </p:sp>
    </p:spTree>
    <p:extLst>
      <p:ext uri="{BB962C8B-B14F-4D97-AF65-F5344CB8AC3E}">
        <p14:creationId xmlns:p14="http://schemas.microsoft.com/office/powerpoint/2010/main" val="2511176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ortfolio Three">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16332200" y="0"/>
            <a:ext cx="8054975" cy="13716000"/>
          </a:xfrm>
        </p:spPr>
        <p:txBody>
          <a:bodyPr>
            <a:normAutofit/>
          </a:bodyPr>
          <a:lstStyle>
            <a:lvl1pPr>
              <a:defRPr sz="2400"/>
            </a:lvl1pPr>
          </a:lstStyle>
          <a:p>
            <a:endParaRPr lang="en-US"/>
          </a:p>
        </p:txBody>
      </p:sp>
      <p:sp>
        <p:nvSpPr>
          <p:cNvPr id="6" name="Picture Placeholder 2"/>
          <p:cNvSpPr>
            <a:spLocks noGrp="1"/>
          </p:cNvSpPr>
          <p:nvPr>
            <p:ph type="pic" sz="quarter" idx="12"/>
          </p:nvPr>
        </p:nvSpPr>
        <p:spPr>
          <a:xfrm>
            <a:off x="0" y="0"/>
            <a:ext cx="8054975" cy="13716000"/>
          </a:xfrm>
        </p:spPr>
        <p:txBody>
          <a:bodyPr>
            <a:normAutofit/>
          </a:bodyPr>
          <a:lstStyle>
            <a:lvl1pPr>
              <a:defRPr sz="2400"/>
            </a:lvl1pPr>
          </a:lstStyle>
          <a:p>
            <a:endParaRPr lang="en-US"/>
          </a:p>
        </p:txBody>
      </p:sp>
      <p:sp>
        <p:nvSpPr>
          <p:cNvPr id="7" name="Picture Placeholder 2"/>
          <p:cNvSpPr>
            <a:spLocks noGrp="1"/>
          </p:cNvSpPr>
          <p:nvPr>
            <p:ph type="pic" sz="quarter" idx="13"/>
          </p:nvPr>
        </p:nvSpPr>
        <p:spPr>
          <a:xfrm>
            <a:off x="8166100" y="0"/>
            <a:ext cx="8054975" cy="6858000"/>
          </a:xfrm>
        </p:spPr>
        <p:txBody>
          <a:bodyPr>
            <a:normAutofit/>
          </a:bodyPr>
          <a:lstStyle>
            <a:lvl1pPr>
              <a:defRPr sz="2400"/>
            </a:lvl1pPr>
          </a:lstStyle>
          <a:p>
            <a:endParaRPr lang="en-US"/>
          </a:p>
        </p:txBody>
      </p:sp>
      <p:sp>
        <p:nvSpPr>
          <p:cNvPr id="8" name="Picture Placeholder 2"/>
          <p:cNvSpPr>
            <a:spLocks noGrp="1"/>
          </p:cNvSpPr>
          <p:nvPr>
            <p:ph type="pic" sz="quarter" idx="14"/>
          </p:nvPr>
        </p:nvSpPr>
        <p:spPr>
          <a:xfrm>
            <a:off x="8166100" y="6976872"/>
            <a:ext cx="8054975" cy="6739128"/>
          </a:xfrm>
        </p:spPr>
        <p:txBody>
          <a:bodyPr>
            <a:normAutofit/>
          </a:bodyPr>
          <a:lstStyle>
            <a:lvl1pPr>
              <a:defRPr sz="2400"/>
            </a:lvl1pPr>
          </a:lstStyle>
          <a:p>
            <a:endParaRPr lang="en-US"/>
          </a:p>
        </p:txBody>
      </p:sp>
    </p:spTree>
    <p:extLst>
      <p:ext uri="{BB962C8B-B14F-4D97-AF65-F5344CB8AC3E}">
        <p14:creationId xmlns:p14="http://schemas.microsoft.com/office/powerpoint/2010/main" val="2507081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dividual Project">
    <p:spTree>
      <p:nvGrpSpPr>
        <p:cNvPr id="1" name=""/>
        <p:cNvGrpSpPr/>
        <p:nvPr/>
      </p:nvGrpSpPr>
      <p:grpSpPr>
        <a:xfrm>
          <a:off x="0" y="0"/>
          <a:ext cx="0" cy="0"/>
          <a:chOff x="0" y="0"/>
          <a:chExt cx="0" cy="0"/>
        </a:xfrm>
      </p:grpSpPr>
      <p:sp>
        <p:nvSpPr>
          <p:cNvPr id="5" name="Picture Placeholder 2"/>
          <p:cNvSpPr>
            <a:spLocks noGrp="1"/>
          </p:cNvSpPr>
          <p:nvPr>
            <p:ph type="pic" sz="quarter" idx="11"/>
          </p:nvPr>
        </p:nvSpPr>
        <p:spPr>
          <a:xfrm>
            <a:off x="1722438" y="3190890"/>
            <a:ext cx="9485004" cy="6858000"/>
          </a:xfrm>
        </p:spPr>
        <p:txBody>
          <a:bodyPr>
            <a:normAutofit/>
          </a:bodyPr>
          <a:lstStyle>
            <a:lvl1pPr>
              <a:defRPr sz="2400"/>
            </a:lvl1pPr>
          </a:lstStyle>
          <a:p>
            <a:endParaRPr lang="en-US"/>
          </a:p>
        </p:txBody>
      </p:sp>
    </p:spTree>
    <p:extLst>
      <p:ext uri="{BB962C8B-B14F-4D97-AF65-F5344CB8AC3E}">
        <p14:creationId xmlns:p14="http://schemas.microsoft.com/office/powerpoint/2010/main" val="1393754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359" y="549276"/>
            <a:ext cx="21948458" cy="2286000"/>
          </a:xfrm>
          <a:prstGeom prst="rect">
            <a:avLst/>
          </a:prstGeom>
        </p:spPr>
        <p:txBody>
          <a:bodyPr vert="horz" lIns="217728" tIns="108864" rIns="217728" bIns="108864"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219359" y="3200401"/>
            <a:ext cx="21948458" cy="9051926"/>
          </a:xfrm>
          <a:prstGeom prst="rect">
            <a:avLst/>
          </a:prstGeom>
        </p:spPr>
        <p:txBody>
          <a:bodyPr vert="horz" lIns="217728" tIns="108864" rIns="217728" bIns="10886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1778882" y="0"/>
            <a:ext cx="4384721" cy="249042"/>
          </a:xfrm>
          <a:prstGeom prst="rect">
            <a:avLst/>
          </a:prstGeom>
          <a:solidFill>
            <a:srgbClr val="EB8D09"/>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8"/>
          <p:cNvSpPr/>
          <p:nvPr userDrawn="1"/>
        </p:nvSpPr>
        <p:spPr>
          <a:xfrm>
            <a:off x="0" y="12937614"/>
            <a:ext cx="24387175" cy="811809"/>
          </a:xfrm>
          <a:prstGeom prst="rect">
            <a:avLst/>
          </a:prstGeom>
          <a:solidFill>
            <a:srgbClr val="364698"/>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664681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62" r:id="rId4"/>
    <p:sldLayoutId id="2147483663" r:id="rId5"/>
    <p:sldLayoutId id="2147483678" r:id="rId6"/>
    <p:sldLayoutId id="2147483667" r:id="rId7"/>
    <p:sldLayoutId id="2147483668" r:id="rId8"/>
    <p:sldLayoutId id="2147483669" r:id="rId9"/>
    <p:sldLayoutId id="2147483682" r:id="rId10"/>
    <p:sldLayoutId id="2147483685" r:id="rId11"/>
    <p:sldLayoutId id="2147483686" r:id="rId12"/>
    <p:sldLayoutId id="2147483687" r:id="rId13"/>
    <p:sldLayoutId id="2147483688" r:id="rId14"/>
    <p:sldLayoutId id="2147483689" r:id="rId15"/>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txStyles>
    <p:titleStyle>
      <a:lvl1pPr algn="ctr" defTabSz="1088639" rtl="0" eaLnBrk="1" latinLnBrk="0" hangingPunct="1">
        <a:spcBef>
          <a:spcPct val="0"/>
        </a:spcBef>
        <a:buNone/>
        <a:defRPr sz="10500" kern="1200">
          <a:solidFill>
            <a:srgbClr val="364698"/>
          </a:solidFill>
          <a:latin typeface="Open Sans"/>
          <a:ea typeface="+mj-ea"/>
          <a:cs typeface="Open Sans"/>
        </a:defRPr>
      </a:lvl1pPr>
    </p:titleStyle>
    <p:bodyStyle>
      <a:lvl1pPr marL="0" indent="0" algn="l" defTabSz="1088639" rtl="0" eaLnBrk="1" latinLnBrk="0" hangingPunct="1">
        <a:spcBef>
          <a:spcPct val="20000"/>
        </a:spcBef>
        <a:buFont typeface="Arial"/>
        <a:buNone/>
        <a:defRPr sz="7600" kern="1200">
          <a:solidFill>
            <a:schemeClr val="tx1"/>
          </a:solidFill>
          <a:latin typeface="Open Sans"/>
          <a:ea typeface="+mn-ea"/>
          <a:cs typeface="Open Sans"/>
        </a:defRPr>
      </a:lvl1pPr>
      <a:lvl2pPr marL="1088639" indent="0" algn="l" defTabSz="1088639" rtl="0" eaLnBrk="1" latinLnBrk="0" hangingPunct="1">
        <a:spcBef>
          <a:spcPct val="20000"/>
        </a:spcBef>
        <a:buFont typeface="Arial"/>
        <a:buNone/>
        <a:defRPr sz="6700" kern="1200">
          <a:solidFill>
            <a:schemeClr val="tx1"/>
          </a:solidFill>
          <a:latin typeface="Open Sans"/>
          <a:ea typeface="+mn-ea"/>
          <a:cs typeface="Open Sans"/>
        </a:defRPr>
      </a:lvl2pPr>
      <a:lvl3pPr marL="2177278" indent="0" algn="l" defTabSz="1088639" rtl="0" eaLnBrk="1" latinLnBrk="0" hangingPunct="1">
        <a:spcBef>
          <a:spcPct val="20000"/>
        </a:spcBef>
        <a:buFont typeface="Arial"/>
        <a:buNone/>
        <a:defRPr sz="5700" kern="1200">
          <a:solidFill>
            <a:schemeClr val="tx1"/>
          </a:solidFill>
          <a:latin typeface="Open Sans"/>
          <a:ea typeface="+mn-ea"/>
          <a:cs typeface="Open Sans"/>
        </a:defRPr>
      </a:lvl3pPr>
      <a:lvl4pPr marL="3265917" indent="0" algn="l" defTabSz="1088639" rtl="0" eaLnBrk="1" latinLnBrk="0" hangingPunct="1">
        <a:spcBef>
          <a:spcPct val="20000"/>
        </a:spcBef>
        <a:buFont typeface="Arial"/>
        <a:buNone/>
        <a:defRPr sz="4800" kern="1200">
          <a:solidFill>
            <a:schemeClr val="tx1"/>
          </a:solidFill>
          <a:latin typeface="Open Sans"/>
          <a:ea typeface="+mn-ea"/>
          <a:cs typeface="Open Sans"/>
        </a:defRPr>
      </a:lvl4pPr>
      <a:lvl5pPr marL="4354556" indent="0" algn="l" defTabSz="1088639" rtl="0" eaLnBrk="1" latinLnBrk="0" hangingPunct="1">
        <a:spcBef>
          <a:spcPct val="20000"/>
        </a:spcBef>
        <a:buFont typeface="Arial"/>
        <a:buNone/>
        <a:defRPr sz="4800" kern="1200">
          <a:solidFill>
            <a:schemeClr val="tx1"/>
          </a:solidFill>
          <a:latin typeface="Open Sans"/>
          <a:ea typeface="+mn-ea"/>
          <a:cs typeface="Open Sans"/>
        </a:defRPr>
      </a:lvl5pPr>
      <a:lvl6pPr marL="5987514" indent="-544319" algn="l" defTabSz="1088639" rtl="0" eaLnBrk="1" latinLnBrk="0" hangingPunct="1">
        <a:spcBef>
          <a:spcPct val="20000"/>
        </a:spcBef>
        <a:buFont typeface="Arial"/>
        <a:buChar char="•"/>
        <a:defRPr sz="4800" kern="1200">
          <a:solidFill>
            <a:schemeClr val="tx1"/>
          </a:solidFill>
          <a:latin typeface="+mn-lt"/>
          <a:ea typeface="+mn-ea"/>
          <a:cs typeface="+mn-cs"/>
        </a:defRPr>
      </a:lvl6pPr>
      <a:lvl7pPr marL="7076153" indent="-544319" algn="l" defTabSz="1088639" rtl="0" eaLnBrk="1" latinLnBrk="0" hangingPunct="1">
        <a:spcBef>
          <a:spcPct val="20000"/>
        </a:spcBef>
        <a:buFont typeface="Arial"/>
        <a:buChar char="•"/>
        <a:defRPr sz="4800" kern="1200">
          <a:solidFill>
            <a:schemeClr val="tx1"/>
          </a:solidFill>
          <a:latin typeface="+mn-lt"/>
          <a:ea typeface="+mn-ea"/>
          <a:cs typeface="+mn-cs"/>
        </a:defRPr>
      </a:lvl7pPr>
      <a:lvl8pPr marL="8164792" indent="-544319" algn="l" defTabSz="1088639" rtl="0" eaLnBrk="1" latinLnBrk="0" hangingPunct="1">
        <a:spcBef>
          <a:spcPct val="20000"/>
        </a:spcBef>
        <a:buFont typeface="Arial"/>
        <a:buChar char="•"/>
        <a:defRPr sz="4800" kern="1200">
          <a:solidFill>
            <a:schemeClr val="tx1"/>
          </a:solidFill>
          <a:latin typeface="+mn-lt"/>
          <a:ea typeface="+mn-ea"/>
          <a:cs typeface="+mn-cs"/>
        </a:defRPr>
      </a:lvl8pPr>
      <a:lvl9pPr marL="9253431" indent="-544319" algn="l" defTabSz="1088639"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639" rtl="0" eaLnBrk="1" latinLnBrk="0" hangingPunct="1">
        <a:defRPr sz="4300" kern="1200">
          <a:solidFill>
            <a:schemeClr val="tx1"/>
          </a:solidFill>
          <a:latin typeface="+mn-lt"/>
          <a:ea typeface="+mn-ea"/>
          <a:cs typeface="+mn-cs"/>
        </a:defRPr>
      </a:lvl1pPr>
      <a:lvl2pPr marL="1088639" algn="l" defTabSz="1088639" rtl="0" eaLnBrk="1" latinLnBrk="0" hangingPunct="1">
        <a:defRPr sz="4300" kern="1200">
          <a:solidFill>
            <a:schemeClr val="tx1"/>
          </a:solidFill>
          <a:latin typeface="+mn-lt"/>
          <a:ea typeface="+mn-ea"/>
          <a:cs typeface="+mn-cs"/>
        </a:defRPr>
      </a:lvl2pPr>
      <a:lvl3pPr marL="2177278" algn="l" defTabSz="1088639" rtl="0" eaLnBrk="1" latinLnBrk="0" hangingPunct="1">
        <a:defRPr sz="4300" kern="1200">
          <a:solidFill>
            <a:schemeClr val="tx1"/>
          </a:solidFill>
          <a:latin typeface="+mn-lt"/>
          <a:ea typeface="+mn-ea"/>
          <a:cs typeface="+mn-cs"/>
        </a:defRPr>
      </a:lvl3pPr>
      <a:lvl4pPr marL="3265917" algn="l" defTabSz="1088639" rtl="0" eaLnBrk="1" latinLnBrk="0" hangingPunct="1">
        <a:defRPr sz="4300" kern="1200">
          <a:solidFill>
            <a:schemeClr val="tx1"/>
          </a:solidFill>
          <a:latin typeface="+mn-lt"/>
          <a:ea typeface="+mn-ea"/>
          <a:cs typeface="+mn-cs"/>
        </a:defRPr>
      </a:lvl4pPr>
      <a:lvl5pPr marL="4354556" algn="l" defTabSz="1088639" rtl="0" eaLnBrk="1" latinLnBrk="0" hangingPunct="1">
        <a:defRPr sz="4300" kern="1200">
          <a:solidFill>
            <a:schemeClr val="tx1"/>
          </a:solidFill>
          <a:latin typeface="+mn-lt"/>
          <a:ea typeface="+mn-ea"/>
          <a:cs typeface="+mn-cs"/>
        </a:defRPr>
      </a:lvl5pPr>
      <a:lvl6pPr marL="5443195" algn="l" defTabSz="1088639" rtl="0" eaLnBrk="1" latinLnBrk="0" hangingPunct="1">
        <a:defRPr sz="4300" kern="1200">
          <a:solidFill>
            <a:schemeClr val="tx1"/>
          </a:solidFill>
          <a:latin typeface="+mn-lt"/>
          <a:ea typeface="+mn-ea"/>
          <a:cs typeface="+mn-cs"/>
        </a:defRPr>
      </a:lvl6pPr>
      <a:lvl7pPr marL="6531834" algn="l" defTabSz="1088639" rtl="0" eaLnBrk="1" latinLnBrk="0" hangingPunct="1">
        <a:defRPr sz="4300" kern="1200">
          <a:solidFill>
            <a:schemeClr val="tx1"/>
          </a:solidFill>
          <a:latin typeface="+mn-lt"/>
          <a:ea typeface="+mn-ea"/>
          <a:cs typeface="+mn-cs"/>
        </a:defRPr>
      </a:lvl7pPr>
      <a:lvl8pPr marL="7620472" algn="l" defTabSz="1088639" rtl="0" eaLnBrk="1" latinLnBrk="0" hangingPunct="1">
        <a:defRPr sz="4300" kern="1200">
          <a:solidFill>
            <a:schemeClr val="tx1"/>
          </a:solidFill>
          <a:latin typeface="+mn-lt"/>
          <a:ea typeface="+mn-ea"/>
          <a:cs typeface="+mn-cs"/>
        </a:defRPr>
      </a:lvl8pPr>
      <a:lvl9pPr marL="8709111" algn="l" defTabSz="1088639" rtl="0" eaLnBrk="1" latinLnBrk="0" hangingPunct="1">
        <a:defRPr sz="4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549275"/>
            <a:ext cx="21948775" cy="2286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1219200" y="3200400"/>
            <a:ext cx="21948775" cy="90519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1219200" y="12712700"/>
            <a:ext cx="5691188" cy="730250"/>
          </a:xfrm>
          <a:prstGeom prst="rect">
            <a:avLst/>
          </a:prstGeom>
        </p:spPr>
        <p:txBody>
          <a:bodyPr vert="horz" lIns="91440" tIns="45720" rIns="91440" bIns="45720" rtlCol="0" anchor="ctr"/>
          <a:lstStyle>
            <a:lvl1pPr algn="l">
              <a:defRPr sz="1200">
                <a:solidFill>
                  <a:schemeClr val="tx1">
                    <a:tint val="75000"/>
                  </a:schemeClr>
                </a:solidFill>
              </a:defRPr>
            </a:lvl1pPr>
          </a:lstStyle>
          <a:p>
            <a:fld id="{48248401-7F5F-4364-AB25-69A5BEA7F6E5}" type="datetimeFigureOut">
              <a:rPr lang="ru-RU" smtClean="0"/>
              <a:t>5/23/17</a:t>
            </a:fld>
            <a:endParaRPr lang="ru-RU"/>
          </a:p>
        </p:txBody>
      </p:sp>
      <p:sp>
        <p:nvSpPr>
          <p:cNvPr id="5" name="Нижний колонтитул 4"/>
          <p:cNvSpPr>
            <a:spLocks noGrp="1"/>
          </p:cNvSpPr>
          <p:nvPr>
            <p:ph type="ftr" sz="quarter" idx="3"/>
          </p:nvPr>
        </p:nvSpPr>
        <p:spPr>
          <a:xfrm>
            <a:off x="8332788" y="12712700"/>
            <a:ext cx="7721600" cy="73025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7476788" y="12712700"/>
            <a:ext cx="5691187" cy="730250"/>
          </a:xfrm>
          <a:prstGeom prst="rect">
            <a:avLst/>
          </a:prstGeom>
        </p:spPr>
        <p:txBody>
          <a:bodyPr vert="horz" lIns="91440" tIns="45720" rIns="91440" bIns="45720" rtlCol="0" anchor="ctr"/>
          <a:lstStyle>
            <a:lvl1pPr algn="r">
              <a:defRPr sz="1200">
                <a:solidFill>
                  <a:schemeClr val="tx1">
                    <a:tint val="75000"/>
                  </a:schemeClr>
                </a:solidFill>
              </a:defRPr>
            </a:lvl1pPr>
          </a:lstStyle>
          <a:p>
            <a:fld id="{2B88154B-4547-4A72-BB19-147AECD9E721}"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8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http://www.totalmortgage.com/blog/wp-content/uploads/2011/12/mortgage-rates.gif" TargetMode="External"/><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jpg"/><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jpeg"/><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 Id="rId8"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microsoft.com/office/2007/relationships/hdphoto" Target="../media/hdphoto1.wdp"/><Relationship Id="rId8" Type="http://schemas.openxmlformats.org/officeDocument/2006/relationships/image" Target="../media/image30.emf"/><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microsoft.com/office/2007/relationships/hdphoto" Target="../media/hdphoto1.wdp"/><Relationship Id="rId8" Type="http://schemas.openxmlformats.org/officeDocument/2006/relationships/image" Target="../media/image30.emf"/><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5.jpg"/><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 Id="rId3" Type="http://schemas.openxmlformats.org/officeDocument/2006/relationships/image" Target="../media/image3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1.xml"/><Relationship Id="rId3" Type="http://schemas.openxmlformats.org/officeDocument/2006/relationships/image" Target="../media/image3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png"/><Relationship Id="rId3" Type="http://schemas.openxmlformats.org/officeDocument/2006/relationships/image" Target="../media/image4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4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microsoft.com/office/2007/relationships/hdphoto" Target="../media/hdphoto1.wdp"/><Relationship Id="rId8" Type="http://schemas.openxmlformats.org/officeDocument/2006/relationships/image" Target="../media/image30.emf"/><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51.xml.rels><?xml version="1.0" encoding="UTF-8" standalone="yes"?>
<Relationships xmlns="http://schemas.openxmlformats.org/package/2006/relationships"><Relationship Id="rId3" Type="http://schemas.microsoft.com/office/2007/relationships/hdphoto" Target="NULL"/><Relationship Id="rId4" Type="http://schemas.openxmlformats.org/officeDocument/2006/relationships/image" Target="../media/image45.png"/><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microsoft.com/office/2007/relationships/hdphoto" Target="../media/hdphoto1.wdp"/><Relationship Id="rId8" Type="http://schemas.openxmlformats.org/officeDocument/2006/relationships/image" Target="../media/image30.emf"/><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 Id="rId3" Type="http://schemas.openxmlformats.org/officeDocument/2006/relationships/image" Target="../media/image47.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4.png"/><Relationship Id="rId7" Type="http://schemas.microsoft.com/office/2007/relationships/hdphoto" Target="../media/hdphoto1.wdp"/><Relationship Id="rId8" Type="http://schemas.openxmlformats.org/officeDocument/2006/relationships/image" Target="../media/image30.emf"/><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1.xml"/><Relationship Id="rId3" Type="http://schemas.openxmlformats.org/officeDocument/2006/relationships/image" Target="../media/image24.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C:\Users\Kevin's Laptop\Documents\iSpeak\Marketing\Graphics\NEW graphics\orange-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488" y="1091269"/>
            <a:ext cx="5138114" cy="1153041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9358715" y="-2093653"/>
            <a:ext cx="184666" cy="754053"/>
          </a:xfrm>
          <a:prstGeom prst="rect">
            <a:avLst/>
          </a:prstGeom>
          <a:noFill/>
        </p:spPr>
        <p:txBody>
          <a:bodyPr wrap="none" rtlCol="0">
            <a:spAutoFit/>
          </a:bodyPr>
          <a:lstStyle/>
          <a:p>
            <a:endParaRPr lang="en-US" dirty="0"/>
          </a:p>
        </p:txBody>
      </p:sp>
      <p:sp>
        <p:nvSpPr>
          <p:cNvPr id="9" name="Rectangle 1"/>
          <p:cNvSpPr/>
          <p:nvPr/>
        </p:nvSpPr>
        <p:spPr>
          <a:xfrm>
            <a:off x="-17463" y="8243709"/>
            <a:ext cx="24387175" cy="2550671"/>
          </a:xfrm>
          <a:prstGeom prst="rect">
            <a:avLst/>
          </a:prstGeom>
          <a:solidFill>
            <a:schemeClr val="bg1">
              <a:alpha val="80000"/>
            </a:schemeClr>
          </a:soli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p:cNvSpPr txBox="1"/>
          <p:nvPr/>
        </p:nvSpPr>
        <p:spPr>
          <a:xfrm>
            <a:off x="6540601" y="9687528"/>
            <a:ext cx="11296588" cy="1015663"/>
          </a:xfrm>
          <a:prstGeom prst="rect">
            <a:avLst/>
          </a:prstGeom>
          <a:noFill/>
          <a:effectLst>
            <a:outerShdw blurRad="38100" dist="25400" dir="2700000" algn="tl" rotWithShape="0">
              <a:prstClr val="black">
                <a:alpha val="72000"/>
              </a:prstClr>
            </a:outerShdw>
          </a:effectLst>
        </p:spPr>
        <p:txBody>
          <a:bodyPr wrap="square" rtlCol="0">
            <a:spAutoFit/>
          </a:bodyPr>
          <a:lstStyle/>
          <a:p>
            <a:pPr algn="ctr"/>
            <a:r>
              <a:rPr lang="en-US" sz="6000" dirty="0" smtClean="0">
                <a:solidFill>
                  <a:schemeClr val="tx2"/>
                </a:solidFill>
                <a:latin typeface="Open Sans" pitchFamily="34" charset="0"/>
                <a:ea typeface="Open Sans" pitchFamily="34" charset="0"/>
                <a:cs typeface="Open Sans" pitchFamily="34" charset="0"/>
              </a:rPr>
              <a:t>May 16 </a:t>
            </a:r>
            <a:r>
              <a:rPr lang="mr-IN" sz="6000" dirty="0" smtClean="0">
                <a:solidFill>
                  <a:schemeClr val="tx2"/>
                </a:solidFill>
                <a:latin typeface="Open Sans" pitchFamily="34" charset="0"/>
                <a:ea typeface="Open Sans" pitchFamily="34" charset="0"/>
                <a:cs typeface="Open Sans" pitchFamily="34" charset="0"/>
              </a:rPr>
              <a:t>–</a:t>
            </a:r>
            <a:r>
              <a:rPr lang="en-US" sz="6000" dirty="0" smtClean="0">
                <a:solidFill>
                  <a:schemeClr val="tx2"/>
                </a:solidFill>
                <a:latin typeface="Open Sans" pitchFamily="34" charset="0"/>
                <a:ea typeface="Open Sans" pitchFamily="34" charset="0"/>
                <a:cs typeface="Open Sans" pitchFamily="34" charset="0"/>
              </a:rPr>
              <a:t> 17, 2017</a:t>
            </a:r>
            <a:endParaRPr lang="ru-RU" sz="6000" dirty="0">
              <a:solidFill>
                <a:schemeClr val="tx2"/>
              </a:solidFill>
              <a:latin typeface="Open Sans" pitchFamily="34" charset="0"/>
              <a:ea typeface="Open Sans" pitchFamily="34" charset="0"/>
              <a:cs typeface="Open Sans" pitchFamily="34" charset="0"/>
            </a:endParaRPr>
          </a:p>
        </p:txBody>
      </p:sp>
      <p:pic>
        <p:nvPicPr>
          <p:cNvPr id="2051" name="Picture 3" descr="C:\Users\Home\Desktop\Без имени-2.png"/>
          <p:cNvPicPr>
            <a:picLocks noChangeAspect="1" noChangeArrowheads="1"/>
          </p:cNvPicPr>
          <p:nvPr/>
        </p:nvPicPr>
        <p:blipFill>
          <a:blip r:embed="rId3"/>
          <a:srcRect/>
          <a:stretch>
            <a:fillRect/>
          </a:stretch>
        </p:blipFill>
        <p:spPr bwMode="auto">
          <a:xfrm>
            <a:off x="9941287" y="389704"/>
            <a:ext cx="4474777" cy="2050399"/>
          </a:xfrm>
          <a:prstGeom prst="rect">
            <a:avLst/>
          </a:prstGeom>
          <a:noFill/>
        </p:spPr>
      </p:pic>
      <p:pic>
        <p:nvPicPr>
          <p:cNvPr id="3" name="Picture 2" descr="CORPORATE Ovations LOGO.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754615" y="3294929"/>
            <a:ext cx="8782331" cy="3561547"/>
          </a:xfrm>
          <a:prstGeom prst="rect">
            <a:avLst/>
          </a:prstGeom>
        </p:spPr>
      </p:pic>
      <p:sp>
        <p:nvSpPr>
          <p:cNvPr id="8" name="TextBox 7"/>
          <p:cNvSpPr txBox="1"/>
          <p:nvPr/>
        </p:nvSpPr>
        <p:spPr>
          <a:xfrm>
            <a:off x="6128714" y="8295445"/>
            <a:ext cx="12131634" cy="1323439"/>
          </a:xfrm>
          <a:prstGeom prst="rect">
            <a:avLst/>
          </a:prstGeom>
          <a:noFill/>
          <a:effectLst>
            <a:outerShdw blurRad="38100" dist="25400" dir="2700000" algn="tl" rotWithShape="0">
              <a:prstClr val="black">
                <a:alpha val="72000"/>
              </a:prstClr>
            </a:outerShdw>
          </a:effectLst>
        </p:spPr>
        <p:txBody>
          <a:bodyPr wrap="square" rtlCol="0">
            <a:spAutoFit/>
          </a:bodyPr>
          <a:lstStyle/>
          <a:p>
            <a:pPr algn="ctr"/>
            <a:r>
              <a:rPr lang="en-US" sz="8000" dirty="0" smtClean="0">
                <a:solidFill>
                  <a:schemeClr val="tx2"/>
                </a:solidFill>
                <a:latin typeface="Open Sans" pitchFamily="34" charset="0"/>
                <a:ea typeface="Open Sans" pitchFamily="34" charset="0"/>
                <a:cs typeface="Open Sans" pitchFamily="34" charset="0"/>
              </a:rPr>
              <a:t>Russ Peterson Jr.</a:t>
            </a:r>
            <a:endParaRPr lang="ru-RU" sz="8000" dirty="0">
              <a:solidFill>
                <a:schemeClr val="tx2"/>
              </a:solidFill>
              <a:latin typeface="Open Sans" pitchFamily="34" charset="0"/>
              <a:ea typeface="Open Sans" pitchFamily="34" charset="0"/>
              <a:cs typeface="Open Sans" pitchFamily="34" charset="0"/>
            </a:endParaRPr>
          </a:p>
        </p:txBody>
      </p:sp>
      <p:sp>
        <p:nvSpPr>
          <p:cNvPr id="5" name="Rectangle 4"/>
          <p:cNvSpPr/>
          <p:nvPr/>
        </p:nvSpPr>
        <p:spPr>
          <a:xfrm>
            <a:off x="9873224" y="11190522"/>
            <a:ext cx="4542840" cy="1431161"/>
          </a:xfrm>
          <a:prstGeom prst="rect">
            <a:avLst/>
          </a:prstGeom>
        </p:spPr>
        <p:txBody>
          <a:bodyPr wrap="square">
            <a:spAutoFit/>
          </a:bodyPr>
          <a:lstStyle/>
          <a:p>
            <a:pPr algn="ctr"/>
            <a:r>
              <a:rPr lang="en-US" sz="4400" dirty="0">
                <a:latin typeface="Calibri" pitchFamily="34" charset="0"/>
                <a:ea typeface="ＭＳ Ｐゴシック" pitchFamily="34" charset="-128"/>
                <a:cs typeface="Calibri" pitchFamily="34" charset="0"/>
              </a:rPr>
              <a:t>@RussPetersonJr</a:t>
            </a:r>
            <a:br>
              <a:rPr lang="en-US" sz="4400" dirty="0">
                <a:latin typeface="Calibri" pitchFamily="34" charset="0"/>
                <a:ea typeface="ＭＳ Ｐゴシック" pitchFamily="34" charset="-128"/>
                <a:cs typeface="Calibri" pitchFamily="34" charset="0"/>
              </a:rPr>
            </a:br>
            <a:endParaRPr lang="en-US" dirty="0"/>
          </a:p>
        </p:txBody>
      </p:sp>
      <p:pic>
        <p:nvPicPr>
          <p:cNvPr id="14" name="Picture 13"/>
          <p:cNvPicPr>
            <a:picLocks noChangeAspect="1"/>
          </p:cNvPicPr>
          <p:nvPr/>
        </p:nvPicPr>
        <p:blipFill>
          <a:blip r:embed="rId5">
            <a:clrChange>
              <a:clrFrom>
                <a:srgbClr val="FFFFFF"/>
              </a:clrFrom>
              <a:clrTo>
                <a:srgbClr val="FFFFFF">
                  <a:alpha val="0"/>
                </a:srgbClr>
              </a:clrTo>
            </a:clrChange>
          </a:blip>
          <a:stretch>
            <a:fillRect/>
          </a:stretch>
        </p:blipFill>
        <p:spPr>
          <a:xfrm>
            <a:off x="8939641" y="11190522"/>
            <a:ext cx="1323224" cy="911555"/>
          </a:xfrm>
          <a:prstGeom prst="rect">
            <a:avLst/>
          </a:prstGeom>
        </p:spPr>
      </p:pic>
    </p:spTree>
    <p:extLst>
      <p:ext uri="{BB962C8B-B14F-4D97-AF65-F5344CB8AC3E}">
        <p14:creationId xmlns:p14="http://schemas.microsoft.com/office/powerpoint/2010/main" val="3512367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rot="10800000" flipH="1" flipV="1">
            <a:off x="1422585" y="407126"/>
            <a:ext cx="19712966"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eaLnBrk="1" hangingPunct="1"/>
            <a:r>
              <a:rPr lang="en-US" dirty="0" smtClean="0">
                <a:latin typeface="Calibri" pitchFamily="34" charset="0"/>
                <a:ea typeface="ＭＳ Ｐゴシック" pitchFamily="34" charset="-128"/>
                <a:cs typeface="Calibri" pitchFamily="34" charset="0"/>
              </a:rPr>
              <a:t>Communication Factors</a:t>
            </a:r>
          </a:p>
        </p:txBody>
      </p:sp>
      <p:sp>
        <p:nvSpPr>
          <p:cNvPr id="4" name="TextBox 1"/>
          <p:cNvSpPr txBox="1">
            <a:spLocks noChangeArrowheads="1"/>
          </p:cNvSpPr>
          <p:nvPr/>
        </p:nvSpPr>
        <p:spPr bwMode="auto">
          <a:xfrm>
            <a:off x="6706473" y="12801600"/>
            <a:ext cx="10771002" cy="95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4800" b="1" i="1" dirty="0">
                <a:solidFill>
                  <a:schemeClr val="bg1"/>
                </a:solidFill>
              </a:rPr>
              <a:t>workbook - page 6</a:t>
            </a:r>
          </a:p>
        </p:txBody>
      </p:sp>
      <p:pic>
        <p:nvPicPr>
          <p:cNvPr id="5" name="Picture 4"/>
          <p:cNvPicPr>
            <a:picLocks noChangeAspect="1"/>
          </p:cNvPicPr>
          <p:nvPr/>
        </p:nvPicPr>
        <p:blipFill>
          <a:blip r:embed="rId3"/>
          <a:stretch>
            <a:fillRect/>
          </a:stretch>
        </p:blipFill>
        <p:spPr>
          <a:xfrm>
            <a:off x="7881085" y="2329002"/>
            <a:ext cx="8482862" cy="9919257"/>
          </a:xfrm>
          <a:prstGeom prst="rect">
            <a:avLst/>
          </a:prstGeom>
        </p:spPr>
      </p:pic>
    </p:spTree>
    <p:extLst>
      <p:ext uri="{BB962C8B-B14F-4D97-AF65-F5344CB8AC3E}">
        <p14:creationId xmlns:p14="http://schemas.microsoft.com/office/powerpoint/2010/main" val="21654957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219359" y="80772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VISUAL – Body Language</a:t>
            </a:r>
          </a:p>
        </p:txBody>
      </p:sp>
      <p:sp>
        <p:nvSpPr>
          <p:cNvPr id="5" name="Rounded Rectangle 4"/>
          <p:cNvSpPr/>
          <p:nvPr/>
        </p:nvSpPr>
        <p:spPr>
          <a:xfrm>
            <a:off x="1219359" y="53340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VOCAL – Your Voice</a:t>
            </a:r>
          </a:p>
        </p:txBody>
      </p:sp>
      <p:sp>
        <p:nvSpPr>
          <p:cNvPr id="6" name="Rounded Rectangle 5"/>
          <p:cNvSpPr/>
          <p:nvPr/>
        </p:nvSpPr>
        <p:spPr>
          <a:xfrm>
            <a:off x="1219359" y="25908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VERBAL – The Words</a:t>
            </a:r>
          </a:p>
        </p:txBody>
      </p:sp>
    </p:spTree>
    <p:extLst>
      <p:ext uri="{BB962C8B-B14F-4D97-AF65-F5344CB8AC3E}">
        <p14:creationId xmlns:p14="http://schemas.microsoft.com/office/powerpoint/2010/main" val="279356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19359" y="80772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VISUAL – Body Language</a:t>
            </a:r>
          </a:p>
        </p:txBody>
      </p:sp>
      <p:sp>
        <p:nvSpPr>
          <p:cNvPr id="4" name="Rounded Rectangle 3"/>
          <p:cNvSpPr/>
          <p:nvPr/>
        </p:nvSpPr>
        <p:spPr>
          <a:xfrm>
            <a:off x="1219359" y="53340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VOCAL – Your Voice</a:t>
            </a:r>
          </a:p>
        </p:txBody>
      </p:sp>
      <p:sp>
        <p:nvSpPr>
          <p:cNvPr id="5" name="Rounded Rectangle 4"/>
          <p:cNvSpPr/>
          <p:nvPr/>
        </p:nvSpPr>
        <p:spPr>
          <a:xfrm>
            <a:off x="1219359" y="2590800"/>
            <a:ext cx="22151684" cy="243840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VERBAL – The Words</a:t>
            </a:r>
          </a:p>
        </p:txBody>
      </p:sp>
    </p:spTree>
    <p:extLst>
      <p:ext uri="{BB962C8B-B14F-4D97-AF65-F5344CB8AC3E}">
        <p14:creationId xmlns:p14="http://schemas.microsoft.com/office/powerpoint/2010/main" val="830484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eaLnBrk="1" hangingPunct="1"/>
            <a:r>
              <a:rPr lang="en-US" dirty="0" smtClean="0">
                <a:latin typeface="Calibri" pitchFamily="34" charset="0"/>
                <a:ea typeface="ＭＳ Ｐゴシック" pitchFamily="34" charset="-128"/>
                <a:cs typeface="Calibri" pitchFamily="34" charset="0"/>
              </a:rPr>
              <a:t>Filler Words</a:t>
            </a:r>
          </a:p>
        </p:txBody>
      </p:sp>
      <p:sp>
        <p:nvSpPr>
          <p:cNvPr id="18435" name="Rectangle 3"/>
          <p:cNvSpPr>
            <a:spLocks noGrp="1" noChangeArrowheads="1"/>
          </p:cNvSpPr>
          <p:nvPr>
            <p:ph type="body" idx="1"/>
          </p:nvPr>
        </p:nvSpPr>
        <p:spPr bwMode="auto">
          <a:xfrm>
            <a:off x="1219359" y="3048000"/>
            <a:ext cx="21948458" cy="868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normAutofit/>
          </a:bodyPr>
          <a:lstStyle/>
          <a:p>
            <a:pPr>
              <a:spcBef>
                <a:spcPts val="2857"/>
              </a:spcBef>
            </a:pPr>
            <a:r>
              <a:rPr lang="en-US" sz="9500" dirty="0">
                <a:latin typeface="Calibri" pitchFamily="34" charset="0"/>
                <a:ea typeface="ＭＳ Ｐゴシック" pitchFamily="34" charset="-128"/>
                <a:cs typeface="Calibri" pitchFamily="34" charset="0"/>
              </a:rPr>
              <a:t>Replace filler words with </a:t>
            </a:r>
            <a:r>
              <a:rPr lang="en-US" sz="10500" dirty="0">
                <a:latin typeface="Calibri" pitchFamily="34" charset="0"/>
                <a:ea typeface="ＭＳ Ｐゴシック" pitchFamily="34" charset="-128"/>
                <a:cs typeface="Calibri" pitchFamily="34" charset="0"/>
              </a:rPr>
              <a:t>_______</a:t>
            </a:r>
          </a:p>
          <a:p>
            <a:pPr lvl="1"/>
            <a:r>
              <a:rPr lang="en-US" sz="8600" dirty="0">
                <a:solidFill>
                  <a:srgbClr val="0000FF"/>
                </a:solidFill>
              </a:rPr>
              <a:t>Be aware</a:t>
            </a:r>
          </a:p>
          <a:p>
            <a:pPr lvl="1"/>
            <a:r>
              <a:rPr lang="en-US" sz="8600" dirty="0">
                <a:solidFill>
                  <a:srgbClr val="0000FF"/>
                </a:solidFill>
              </a:rPr>
              <a:t>Get comfortable </a:t>
            </a:r>
            <a:r>
              <a:rPr lang="en-US" sz="8600" dirty="0" smtClean="0">
                <a:solidFill>
                  <a:srgbClr val="0000FF"/>
                </a:solidFill>
              </a:rPr>
              <a:t>with </a:t>
            </a:r>
            <a:r>
              <a:rPr lang="en-US" sz="8600" dirty="0">
                <a:solidFill>
                  <a:srgbClr val="0000FF"/>
                </a:solidFill>
              </a:rPr>
              <a:t>silence</a:t>
            </a:r>
          </a:p>
          <a:p>
            <a:pPr lvl="1"/>
            <a:r>
              <a:rPr lang="en-US" sz="8600" dirty="0">
                <a:solidFill>
                  <a:srgbClr val="0000FF"/>
                </a:solidFill>
              </a:rPr>
              <a:t>Slow down</a:t>
            </a:r>
          </a:p>
          <a:p>
            <a:pPr lvl="1"/>
            <a:r>
              <a:rPr lang="en-US" sz="8600" dirty="0">
                <a:solidFill>
                  <a:srgbClr val="0000FF"/>
                </a:solidFill>
              </a:rPr>
              <a:t>Read out loud</a:t>
            </a:r>
          </a:p>
        </p:txBody>
      </p:sp>
      <p:sp>
        <p:nvSpPr>
          <p:cNvPr id="248837" name="Rectangle 5"/>
          <p:cNvSpPr>
            <a:spLocks noChangeArrowheads="1"/>
          </p:cNvSpPr>
          <p:nvPr/>
        </p:nvSpPr>
        <p:spPr bwMode="auto">
          <a:xfrm>
            <a:off x="14118730" y="3126939"/>
            <a:ext cx="4313386" cy="1543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p>
            <a:r>
              <a:rPr lang="en-US" sz="8600" dirty="0">
                <a:solidFill>
                  <a:srgbClr val="0000FF"/>
                </a:solidFill>
              </a:rPr>
              <a:t>silence</a:t>
            </a:r>
            <a:endParaRPr lang="en-US" sz="6700" dirty="0">
              <a:solidFill>
                <a:srgbClr val="0000FF"/>
              </a:solidFill>
            </a:endParaRPr>
          </a:p>
        </p:txBody>
      </p:sp>
      <p:sp>
        <p:nvSpPr>
          <p:cNvPr id="7" name="TextBox 1"/>
          <p:cNvSpPr txBox="1">
            <a:spLocks noChangeArrowheads="1"/>
          </p:cNvSpPr>
          <p:nvPr/>
        </p:nvSpPr>
        <p:spPr bwMode="auto">
          <a:xfrm>
            <a:off x="6706473" y="12801600"/>
            <a:ext cx="10771002" cy="95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4800" b="1" i="1" dirty="0">
                <a:solidFill>
                  <a:schemeClr val="bg1"/>
                </a:solidFill>
              </a:rPr>
              <a:t>workbook </a:t>
            </a:r>
            <a:r>
              <a:rPr lang="mr-IN" sz="4800" b="1" i="1" dirty="0">
                <a:solidFill>
                  <a:schemeClr val="bg1"/>
                </a:solidFill>
              </a:rPr>
              <a:t>–</a:t>
            </a:r>
            <a:r>
              <a:rPr lang="en-US" sz="4800" b="1" i="1" dirty="0">
                <a:solidFill>
                  <a:schemeClr val="bg1"/>
                </a:solidFill>
              </a:rPr>
              <a:t> page </a:t>
            </a:r>
            <a:r>
              <a:rPr lang="en-US" sz="4800" b="1" i="1" dirty="0" smtClean="0">
                <a:solidFill>
                  <a:schemeClr val="bg1"/>
                </a:solidFill>
              </a:rPr>
              <a:t>7</a:t>
            </a:r>
            <a:endParaRPr lang="en-US" sz="4800" b="1" i="1" dirty="0">
              <a:solidFill>
                <a:schemeClr val="bg1"/>
              </a:solidFill>
            </a:endParaRPr>
          </a:p>
        </p:txBody>
      </p:sp>
      <p:pic>
        <p:nvPicPr>
          <p:cNvPr id="8" name="Picture 2" descr="http://time2mrkt.com/wp-content/uploads/2012/07/word-fillers.pn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741"/>
          <a:stretch/>
        </p:blipFill>
        <p:spPr bwMode="auto">
          <a:xfrm>
            <a:off x="15021448" y="5628174"/>
            <a:ext cx="8894039" cy="610662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0484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48837"/>
                                        </p:tgtEl>
                                        <p:attrNameLst>
                                          <p:attrName>style.visibility</p:attrName>
                                        </p:attrNameLst>
                                      </p:cBhvr>
                                      <p:to>
                                        <p:strVal val="visible"/>
                                      </p:to>
                                    </p:set>
                                    <p:animEffect transition="in" filter="randombar(horizontal)">
                                      <p:cBhvr>
                                        <p:cTn id="11" dur="500"/>
                                        <p:tgtEl>
                                          <p:spTgt spid="24883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435">
                                            <p:txEl>
                                              <p:pRg st="1" end="1"/>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8435">
                                            <p:txEl>
                                              <p:pRg st="2" end="2"/>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435">
                                            <p:txEl>
                                              <p:pRg st="3" end="3"/>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P spid="2488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19359" y="80772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VISUAL – Body Language</a:t>
            </a:r>
          </a:p>
        </p:txBody>
      </p:sp>
      <p:sp>
        <p:nvSpPr>
          <p:cNvPr id="4" name="Rounded Rectangle 3"/>
          <p:cNvSpPr/>
          <p:nvPr/>
        </p:nvSpPr>
        <p:spPr>
          <a:xfrm>
            <a:off x="1219359" y="5334000"/>
            <a:ext cx="22151684" cy="243840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VOCAL – Your Voice</a:t>
            </a:r>
          </a:p>
        </p:txBody>
      </p:sp>
      <p:sp>
        <p:nvSpPr>
          <p:cNvPr id="5" name="Rounded Rectangle 4"/>
          <p:cNvSpPr/>
          <p:nvPr/>
        </p:nvSpPr>
        <p:spPr>
          <a:xfrm>
            <a:off x="1219359" y="25908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VERBAL – The Words</a:t>
            </a:r>
          </a:p>
        </p:txBody>
      </p:sp>
    </p:spTree>
    <p:extLst>
      <p:ext uri="{BB962C8B-B14F-4D97-AF65-F5344CB8AC3E}">
        <p14:creationId xmlns:p14="http://schemas.microsoft.com/office/powerpoint/2010/main" val="784825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H="1" flipV="1">
            <a:off x="1422585" y="334557"/>
            <a:ext cx="19712966" cy="1981200"/>
          </a:xfrm>
        </p:spPr>
        <p:txBody>
          <a:bodyPr/>
          <a:lstStyle/>
          <a:p>
            <a:r>
              <a:rPr lang="en-US" dirty="0" smtClean="0"/>
              <a:t>Poor Vocal Delivery</a:t>
            </a:r>
            <a:endParaRPr lang="en-US" dirty="0"/>
          </a:p>
        </p:txBody>
      </p:sp>
      <p:sp>
        <p:nvSpPr>
          <p:cNvPr id="5" name="TextBox 4"/>
          <p:cNvSpPr txBox="1"/>
          <p:nvPr/>
        </p:nvSpPr>
        <p:spPr>
          <a:xfrm>
            <a:off x="5670116" y="4034620"/>
            <a:ext cx="13154673" cy="1446550"/>
          </a:xfrm>
          <a:prstGeom prst="rect">
            <a:avLst/>
          </a:prstGeom>
          <a:noFill/>
        </p:spPr>
        <p:txBody>
          <a:bodyPr wrap="square" rtlCol="0">
            <a:spAutoFit/>
          </a:bodyPr>
          <a:lstStyle/>
          <a:p>
            <a:pPr algn="ctr"/>
            <a:r>
              <a:rPr lang="en-US" sz="8800" dirty="0" smtClean="0"/>
              <a:t>Terrill Poor Delivery Video</a:t>
            </a:r>
            <a:endParaRPr lang="en-US" sz="8800" dirty="0"/>
          </a:p>
        </p:txBody>
      </p:sp>
    </p:spTree>
    <p:extLst>
      <p:ext uri="{BB962C8B-B14F-4D97-AF65-F5344CB8AC3E}">
        <p14:creationId xmlns:p14="http://schemas.microsoft.com/office/powerpoint/2010/main" val="5217678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eaLnBrk="1" hangingPunct="1"/>
            <a:r>
              <a:rPr lang="en-US" dirty="0" smtClean="0">
                <a:latin typeface="Calibri" pitchFamily="34" charset="0"/>
                <a:ea typeface="ＭＳ Ｐゴシック" pitchFamily="34" charset="-128"/>
                <a:cs typeface="Calibri" pitchFamily="34" charset="0"/>
              </a:rPr>
              <a:t>Pauses</a:t>
            </a:r>
          </a:p>
        </p:txBody>
      </p:sp>
      <p:sp>
        <p:nvSpPr>
          <p:cNvPr id="18435" name="Rectangle 3"/>
          <p:cNvSpPr>
            <a:spLocks noGrp="1" noChangeArrowheads="1"/>
          </p:cNvSpPr>
          <p:nvPr>
            <p:ph type="body" idx="1"/>
          </p:nvPr>
        </p:nvSpPr>
        <p:spPr bwMode="auto">
          <a:xfrm>
            <a:off x="1219359" y="3048000"/>
            <a:ext cx="21948458" cy="868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normAutofit lnSpcReduction="10000"/>
          </a:bodyPr>
          <a:lstStyle/>
          <a:p>
            <a:pPr>
              <a:spcBef>
                <a:spcPts val="2857"/>
              </a:spcBef>
            </a:pPr>
            <a:r>
              <a:rPr lang="en-US" dirty="0" smtClean="0">
                <a:latin typeface="Calibri" pitchFamily="34" charset="0"/>
                <a:ea typeface="ＭＳ Ｐゴシック" pitchFamily="34" charset="-128"/>
                <a:cs typeface="Calibri" pitchFamily="34" charset="0"/>
              </a:rPr>
              <a:t>1-Second Pause</a:t>
            </a:r>
          </a:p>
          <a:p>
            <a:pPr lvl="1">
              <a:spcBef>
                <a:spcPts val="2857"/>
              </a:spcBef>
              <a:spcAft>
                <a:spcPts val="2857"/>
              </a:spcAft>
            </a:pPr>
            <a:r>
              <a:rPr lang="en-US" u="sng" dirty="0" smtClean="0">
                <a:solidFill>
                  <a:srgbClr val="0000FF"/>
                </a:solidFill>
                <a:latin typeface="Calibri" pitchFamily="34" charset="0"/>
                <a:ea typeface="ＭＳ Ｐゴシック" pitchFamily="34" charset="-128"/>
                <a:cs typeface="Calibri" pitchFamily="34" charset="0"/>
              </a:rPr>
              <a:t>Audiences will </a:t>
            </a:r>
            <a:r>
              <a:rPr lang="en-US" b="1" u="sng" dirty="0" smtClean="0">
                <a:solidFill>
                  <a:srgbClr val="0000FF"/>
                </a:solidFill>
                <a:latin typeface="Calibri" pitchFamily="34" charset="0"/>
                <a:ea typeface="ＭＳ Ｐゴシック" pitchFamily="34" charset="-128"/>
                <a:cs typeface="Calibri" pitchFamily="34" charset="0"/>
              </a:rPr>
              <a:t>HEAR</a:t>
            </a:r>
          </a:p>
          <a:p>
            <a:pPr>
              <a:spcBef>
                <a:spcPts val="2857"/>
              </a:spcBef>
            </a:pPr>
            <a:r>
              <a:rPr lang="en-US" dirty="0">
                <a:latin typeface="Calibri" pitchFamily="34" charset="0"/>
                <a:ea typeface="ＭＳ Ｐゴシック" pitchFamily="34" charset="-128"/>
                <a:cs typeface="Calibri" pitchFamily="34" charset="0"/>
              </a:rPr>
              <a:t>2-Second Pause</a:t>
            </a:r>
          </a:p>
          <a:p>
            <a:pPr lvl="1">
              <a:spcBef>
                <a:spcPts val="2857"/>
              </a:spcBef>
              <a:spcAft>
                <a:spcPts val="2857"/>
              </a:spcAft>
            </a:pPr>
            <a:r>
              <a:rPr lang="en-US" u="sng" dirty="0">
                <a:solidFill>
                  <a:srgbClr val="0000FF"/>
                </a:solidFill>
                <a:latin typeface="Calibri" pitchFamily="34" charset="0"/>
                <a:ea typeface="ＭＳ Ｐゴシック" pitchFamily="34" charset="-128"/>
                <a:cs typeface="Calibri" pitchFamily="34" charset="0"/>
              </a:rPr>
              <a:t>Audiences will </a:t>
            </a:r>
            <a:r>
              <a:rPr lang="en-US" b="1" u="sng" dirty="0" smtClean="0">
                <a:solidFill>
                  <a:srgbClr val="0000FF"/>
                </a:solidFill>
                <a:latin typeface="Calibri" pitchFamily="34" charset="0"/>
                <a:ea typeface="ＭＳ Ｐゴシック" pitchFamily="34" charset="-128"/>
                <a:cs typeface="Calibri" pitchFamily="34" charset="0"/>
              </a:rPr>
              <a:t>PROCESS</a:t>
            </a:r>
            <a:endParaRPr lang="en-US" b="1" u="sng" dirty="0">
              <a:solidFill>
                <a:srgbClr val="0000FF"/>
              </a:solidFill>
              <a:latin typeface="Calibri" pitchFamily="34" charset="0"/>
              <a:ea typeface="ＭＳ Ｐゴシック" pitchFamily="34" charset="-128"/>
              <a:cs typeface="Calibri" pitchFamily="34" charset="0"/>
            </a:endParaRPr>
          </a:p>
          <a:p>
            <a:pPr>
              <a:spcBef>
                <a:spcPts val="2857"/>
              </a:spcBef>
            </a:pPr>
            <a:r>
              <a:rPr lang="en-US" dirty="0" smtClean="0">
                <a:latin typeface="Calibri" pitchFamily="34" charset="0"/>
                <a:ea typeface="ＭＳ Ｐゴシック" pitchFamily="34" charset="-128"/>
                <a:cs typeface="Calibri" pitchFamily="34" charset="0"/>
              </a:rPr>
              <a:t>3-Second </a:t>
            </a:r>
            <a:r>
              <a:rPr lang="en-US" dirty="0">
                <a:latin typeface="Calibri" pitchFamily="34" charset="0"/>
                <a:ea typeface="ＭＳ Ｐゴシック" pitchFamily="34" charset="-128"/>
                <a:cs typeface="Calibri" pitchFamily="34" charset="0"/>
              </a:rPr>
              <a:t>Pause</a:t>
            </a:r>
          </a:p>
          <a:p>
            <a:pPr lvl="1">
              <a:spcBef>
                <a:spcPts val="2857"/>
              </a:spcBef>
              <a:spcAft>
                <a:spcPts val="2857"/>
              </a:spcAft>
            </a:pPr>
            <a:r>
              <a:rPr lang="en-US" u="sng" dirty="0">
                <a:solidFill>
                  <a:srgbClr val="0000FF"/>
                </a:solidFill>
                <a:latin typeface="Calibri" pitchFamily="34" charset="0"/>
                <a:ea typeface="ＭＳ Ｐゴシック" pitchFamily="34" charset="-128"/>
                <a:cs typeface="Calibri" pitchFamily="34" charset="0"/>
              </a:rPr>
              <a:t>Audiences will </a:t>
            </a:r>
            <a:r>
              <a:rPr lang="en-US" b="1" u="sng" dirty="0" smtClean="0">
                <a:solidFill>
                  <a:srgbClr val="0000FF"/>
                </a:solidFill>
                <a:latin typeface="Calibri" pitchFamily="34" charset="0"/>
                <a:ea typeface="ＭＳ Ｐゴシック" pitchFamily="34" charset="-128"/>
                <a:cs typeface="Calibri" pitchFamily="34" charset="0"/>
              </a:rPr>
              <a:t>FEEL</a:t>
            </a:r>
            <a:endParaRPr lang="en-US" b="1" u="sng" dirty="0">
              <a:solidFill>
                <a:srgbClr val="0000FF"/>
              </a:solidFill>
              <a:latin typeface="Calibri" pitchFamily="34" charset="0"/>
              <a:ea typeface="ＭＳ Ｐゴシック" pitchFamily="34" charset="-128"/>
              <a:cs typeface="Calibri" pitchFamily="34" charset="0"/>
            </a:endParaRPr>
          </a:p>
        </p:txBody>
      </p:sp>
      <p:sp>
        <p:nvSpPr>
          <p:cNvPr id="5" name="TextBox 1"/>
          <p:cNvSpPr txBox="1">
            <a:spLocks noChangeArrowheads="1"/>
          </p:cNvSpPr>
          <p:nvPr/>
        </p:nvSpPr>
        <p:spPr bwMode="auto">
          <a:xfrm>
            <a:off x="6706473" y="12801600"/>
            <a:ext cx="10771002" cy="95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4800" b="1" i="1" dirty="0">
                <a:solidFill>
                  <a:schemeClr val="bg1"/>
                </a:solidFill>
              </a:rPr>
              <a:t>workbook </a:t>
            </a:r>
            <a:r>
              <a:rPr lang="mr-IN" sz="4800" b="1" i="1" dirty="0">
                <a:solidFill>
                  <a:schemeClr val="bg1"/>
                </a:solidFill>
              </a:rPr>
              <a:t>–</a:t>
            </a:r>
            <a:r>
              <a:rPr lang="en-US" sz="4800" b="1" i="1" dirty="0">
                <a:solidFill>
                  <a:schemeClr val="bg1"/>
                </a:solidFill>
              </a:rPr>
              <a:t> page </a:t>
            </a:r>
            <a:r>
              <a:rPr lang="en-US" sz="4800" b="1" i="1" dirty="0" smtClean="0">
                <a:solidFill>
                  <a:schemeClr val="bg1"/>
                </a:solidFill>
              </a:rPr>
              <a:t>8</a:t>
            </a:r>
            <a:endParaRPr lang="en-US" sz="4800" b="1" i="1" dirty="0">
              <a:solidFill>
                <a:schemeClr val="bg1"/>
              </a:solidFill>
            </a:endParaRPr>
          </a:p>
        </p:txBody>
      </p:sp>
      <p:pic>
        <p:nvPicPr>
          <p:cNvPr id="87042" name="il_fi" descr="http://www.totalmortgage.com/blog/wp-content/uploads/2011/12/mortgage-rates.gif"/>
          <p:cNvPicPr>
            <a:picLocks noChangeAspect="1" noChangeArrowheads="1"/>
          </p:cNvPicPr>
          <p:nvPr/>
        </p:nvPicPr>
        <p:blipFill>
          <a:blip r:embed="rId3" r:link="rId4">
            <a:extLst>
              <a:ext uri="{28A0092B-C50C-407E-A947-70E740481C1C}">
                <a14:useLocalDpi xmlns:a14="http://schemas.microsoft.com/office/drawing/2010/main" val="0"/>
              </a:ext>
            </a:extLst>
          </a:blip>
          <a:srcRect l="13878" r="20068"/>
          <a:stretch>
            <a:fillRect/>
          </a:stretch>
        </p:blipFill>
        <p:spPr bwMode="auto">
          <a:xfrm>
            <a:off x="16715769" y="3048000"/>
            <a:ext cx="53888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466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normAutofit fontScale="90000"/>
          </a:bodyPr>
          <a:lstStyle/>
          <a:p>
            <a:pPr eaLnBrk="1" hangingPunct="1"/>
            <a:r>
              <a:rPr lang="en-US" sz="7300" dirty="0" smtClean="0">
                <a:latin typeface="Calibri" pitchFamily="34" charset="0"/>
                <a:ea typeface="ＭＳ Ｐゴシック" pitchFamily="34" charset="-128"/>
                <a:cs typeface="Calibri" pitchFamily="34" charset="0"/>
              </a:rPr>
              <a:t>How can I improve</a:t>
            </a:r>
            <a:r>
              <a:rPr lang="mr-IN" sz="7300" dirty="0" smtClean="0">
                <a:latin typeface="Calibri" pitchFamily="34" charset="0"/>
                <a:ea typeface="ＭＳ Ｐゴシック" pitchFamily="34" charset="-128"/>
                <a:cs typeface="Calibri" pitchFamily="34" charset="0"/>
              </a:rPr>
              <a:t>…</a:t>
            </a:r>
            <a:r>
              <a:rPr lang="en-US" sz="7300" dirty="0" smtClean="0">
                <a:latin typeface="Calibri" pitchFamily="34" charset="0"/>
                <a:ea typeface="ＭＳ Ｐゴシック" pitchFamily="34" charset="-128"/>
                <a:cs typeface="Calibri" pitchFamily="34" charset="0"/>
              </a:rPr>
              <a:t> </a:t>
            </a:r>
            <a:r>
              <a:rPr lang="en-US" b="1" dirty="0" smtClean="0">
                <a:latin typeface="Calibri" pitchFamily="34" charset="0"/>
                <a:ea typeface="ＭＳ Ｐゴシック" pitchFamily="34" charset="-128"/>
                <a:cs typeface="Calibri" pitchFamily="34" charset="0"/>
              </a:rPr>
              <a:t>Verbal Communication?</a:t>
            </a:r>
          </a:p>
        </p:txBody>
      </p:sp>
      <p:sp>
        <p:nvSpPr>
          <p:cNvPr id="18435" name="Rectangle 3"/>
          <p:cNvSpPr>
            <a:spLocks noGrp="1" noChangeArrowheads="1"/>
          </p:cNvSpPr>
          <p:nvPr>
            <p:ph type="body" idx="1"/>
          </p:nvPr>
        </p:nvSpPr>
        <p:spPr bwMode="auto">
          <a:xfrm>
            <a:off x="1219359" y="3048000"/>
            <a:ext cx="21948458" cy="868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normAutofit fontScale="92500" lnSpcReduction="10000"/>
          </a:bodyPr>
          <a:lstStyle/>
          <a:p>
            <a:pPr eaLnBrk="1" hangingPunct="1"/>
            <a:r>
              <a:rPr lang="en-US" dirty="0">
                <a:latin typeface="Calibri" pitchFamily="34" charset="0"/>
                <a:ea typeface="ＭＳ Ｐゴシック" pitchFamily="34" charset="-128"/>
                <a:cs typeface="Calibri" pitchFamily="34" charset="0"/>
              </a:rPr>
              <a:t>Clarity</a:t>
            </a:r>
          </a:p>
          <a:p>
            <a:pPr lvl="1" eaLnBrk="1" hangingPunct="1"/>
            <a:r>
              <a:rPr lang="en-US" u="sng" dirty="0">
                <a:solidFill>
                  <a:srgbClr val="0000FF"/>
                </a:solidFill>
                <a:latin typeface="Calibri" pitchFamily="34" charset="0"/>
                <a:ea typeface="ＭＳ Ｐゴシック" pitchFamily="34" charset="-128"/>
                <a:cs typeface="Calibri" pitchFamily="34" charset="0"/>
              </a:rPr>
              <a:t>Good Blood, Bad Blood</a:t>
            </a:r>
          </a:p>
          <a:p>
            <a:pPr lvl="1" eaLnBrk="1" hangingPunct="1"/>
            <a:r>
              <a:rPr lang="en-US" u="sng" dirty="0">
                <a:solidFill>
                  <a:srgbClr val="0000FF"/>
                </a:solidFill>
                <a:latin typeface="Calibri" pitchFamily="34" charset="0"/>
                <a:ea typeface="ＭＳ Ｐゴシック" pitchFamily="34" charset="-128"/>
                <a:cs typeface="Calibri" pitchFamily="34" charset="0"/>
              </a:rPr>
              <a:t>Irish Wristwatch</a:t>
            </a:r>
          </a:p>
          <a:p>
            <a:pPr lvl="1" eaLnBrk="1" hangingPunct="1"/>
            <a:r>
              <a:rPr lang="en-US" u="sng" dirty="0">
                <a:solidFill>
                  <a:srgbClr val="0000FF"/>
                </a:solidFill>
                <a:latin typeface="Calibri" pitchFamily="34" charset="0"/>
                <a:ea typeface="ＭＳ Ｐゴシック" pitchFamily="34" charset="-128"/>
                <a:cs typeface="Calibri" pitchFamily="34" charset="0"/>
              </a:rPr>
              <a:t>Red Leather – Yellow </a:t>
            </a:r>
            <a:r>
              <a:rPr lang="en-US" u="sng" dirty="0" smtClean="0">
                <a:solidFill>
                  <a:srgbClr val="0000FF"/>
                </a:solidFill>
                <a:latin typeface="Calibri" pitchFamily="34" charset="0"/>
                <a:ea typeface="ＭＳ Ｐゴシック" pitchFamily="34" charset="-128"/>
                <a:cs typeface="Calibri" pitchFamily="34" charset="0"/>
              </a:rPr>
              <a:t>Leather</a:t>
            </a:r>
            <a:br>
              <a:rPr lang="en-US" u="sng" dirty="0" smtClean="0">
                <a:solidFill>
                  <a:srgbClr val="0000FF"/>
                </a:solidFill>
                <a:latin typeface="Calibri" pitchFamily="34" charset="0"/>
                <a:ea typeface="ＭＳ Ｐゴシック" pitchFamily="34" charset="-128"/>
                <a:cs typeface="Calibri" pitchFamily="34" charset="0"/>
              </a:rPr>
            </a:br>
            <a:endParaRPr lang="en-US" u="sng" dirty="0">
              <a:solidFill>
                <a:srgbClr val="0000FF"/>
              </a:solidFill>
              <a:latin typeface="Calibri" pitchFamily="34" charset="0"/>
              <a:ea typeface="ＭＳ Ｐゴシック" pitchFamily="34" charset="-128"/>
              <a:cs typeface="Calibri" pitchFamily="34" charset="0"/>
            </a:endParaRPr>
          </a:p>
          <a:p>
            <a:pPr eaLnBrk="1" hangingPunct="1"/>
            <a:r>
              <a:rPr lang="en-US" dirty="0" smtClean="0">
                <a:solidFill>
                  <a:srgbClr val="0000FF"/>
                </a:solidFill>
                <a:latin typeface="Calibri" pitchFamily="34" charset="0"/>
                <a:ea typeface="ＭＳ Ｐゴシック" pitchFamily="34" charset="-128"/>
                <a:cs typeface="Calibri" pitchFamily="34" charset="0"/>
              </a:rPr>
              <a:t>Think</a:t>
            </a:r>
          </a:p>
          <a:p>
            <a:pPr eaLnBrk="1" hangingPunct="1"/>
            <a:r>
              <a:rPr lang="en-US" dirty="0" smtClean="0">
                <a:solidFill>
                  <a:srgbClr val="0000FF"/>
                </a:solidFill>
                <a:latin typeface="Calibri" pitchFamily="34" charset="0"/>
                <a:ea typeface="ＭＳ Ｐゴシック" pitchFamily="34" charset="-128"/>
                <a:cs typeface="Calibri" pitchFamily="34" charset="0"/>
              </a:rPr>
              <a:t>Slow</a:t>
            </a:r>
          </a:p>
          <a:p>
            <a:pPr eaLnBrk="1" hangingPunct="1"/>
            <a:r>
              <a:rPr lang="en-US" dirty="0" smtClean="0">
                <a:solidFill>
                  <a:srgbClr val="0000FF"/>
                </a:solidFill>
                <a:latin typeface="Calibri" pitchFamily="34" charset="0"/>
                <a:ea typeface="ＭＳ Ｐゴシック" pitchFamily="34" charset="-128"/>
                <a:cs typeface="Calibri" pitchFamily="34" charset="0"/>
              </a:rPr>
              <a:t>Smile</a:t>
            </a:r>
            <a:endParaRPr lang="en-US" dirty="0">
              <a:solidFill>
                <a:srgbClr val="0000FF"/>
              </a:solidFill>
              <a:latin typeface="Calibri" pitchFamily="34" charset="0"/>
              <a:ea typeface="ＭＳ Ｐゴシック" pitchFamily="34" charset="-128"/>
              <a:cs typeface="Calibri" pitchFamily="34" charset="0"/>
            </a:endParaRPr>
          </a:p>
          <a:p>
            <a:pPr>
              <a:spcBef>
                <a:spcPts val="2857"/>
              </a:spcBef>
            </a:pPr>
            <a:endParaRPr lang="en-US" sz="8600" dirty="0">
              <a:latin typeface="Calibri" pitchFamily="34" charset="0"/>
              <a:ea typeface="ＭＳ Ｐゴシック" pitchFamily="34" charset="-128"/>
              <a:cs typeface="Calibri" pitchFamily="34" charset="0"/>
            </a:endParaRPr>
          </a:p>
        </p:txBody>
      </p:sp>
      <p:pic>
        <p:nvPicPr>
          <p:cNvPr id="95234" name="Picture 2" descr="http://www.salesbenchmarkindex.com/Portals/23541/images/Role%20Clarity%20P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55972" y="5124905"/>
            <a:ext cx="7748641" cy="48677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p:cNvSpPr txBox="1">
            <a:spLocks noChangeArrowheads="1"/>
          </p:cNvSpPr>
          <p:nvPr/>
        </p:nvSpPr>
        <p:spPr bwMode="auto">
          <a:xfrm>
            <a:off x="6706473" y="12801600"/>
            <a:ext cx="10771002" cy="95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4800" b="1" i="1" dirty="0">
                <a:solidFill>
                  <a:schemeClr val="bg1"/>
                </a:solidFill>
              </a:rPr>
              <a:t>workbook </a:t>
            </a:r>
            <a:r>
              <a:rPr lang="mr-IN" sz="4800" b="1" i="1" dirty="0" smtClean="0">
                <a:solidFill>
                  <a:schemeClr val="bg1"/>
                </a:solidFill>
              </a:rPr>
              <a:t>–</a:t>
            </a:r>
            <a:r>
              <a:rPr lang="en-US" sz="4800" b="1" i="1" dirty="0" smtClean="0">
                <a:solidFill>
                  <a:schemeClr val="bg1"/>
                </a:solidFill>
              </a:rPr>
              <a:t> </a:t>
            </a:r>
            <a:r>
              <a:rPr lang="en-US" sz="4800" b="1" i="1" dirty="0">
                <a:solidFill>
                  <a:schemeClr val="bg1"/>
                </a:solidFill>
              </a:rPr>
              <a:t>page </a:t>
            </a:r>
            <a:r>
              <a:rPr lang="en-US" sz="4800" b="1" i="1" dirty="0" smtClean="0">
                <a:solidFill>
                  <a:schemeClr val="bg1"/>
                </a:solidFill>
              </a:rPr>
              <a:t>8</a:t>
            </a:r>
            <a:endParaRPr lang="en-US" sz="4800" b="1" i="1" dirty="0">
              <a:solidFill>
                <a:schemeClr val="bg1"/>
              </a:solidFill>
            </a:endParaRPr>
          </a:p>
        </p:txBody>
      </p:sp>
    </p:spTree>
    <p:extLst>
      <p:ext uri="{BB962C8B-B14F-4D97-AF65-F5344CB8AC3E}">
        <p14:creationId xmlns:p14="http://schemas.microsoft.com/office/powerpoint/2010/main" val="1521885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43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H="1" flipV="1">
            <a:off x="1422585" y="370843"/>
            <a:ext cx="19712966" cy="1981200"/>
          </a:xfrm>
        </p:spPr>
        <p:txBody>
          <a:bodyPr/>
          <a:lstStyle/>
          <a:p>
            <a:r>
              <a:rPr lang="en-US" dirty="0" smtClean="0"/>
              <a:t>Better Vocal Delivery</a:t>
            </a:r>
            <a:endParaRPr lang="en-US" dirty="0"/>
          </a:p>
        </p:txBody>
      </p:sp>
      <p:sp>
        <p:nvSpPr>
          <p:cNvPr id="5" name="TextBox 4"/>
          <p:cNvSpPr txBox="1"/>
          <p:nvPr/>
        </p:nvSpPr>
        <p:spPr>
          <a:xfrm>
            <a:off x="5670116" y="4034620"/>
            <a:ext cx="13154673" cy="2800767"/>
          </a:xfrm>
          <a:prstGeom prst="rect">
            <a:avLst/>
          </a:prstGeom>
          <a:noFill/>
        </p:spPr>
        <p:txBody>
          <a:bodyPr wrap="square" rtlCol="0">
            <a:spAutoFit/>
          </a:bodyPr>
          <a:lstStyle/>
          <a:p>
            <a:pPr algn="ctr"/>
            <a:r>
              <a:rPr lang="en-US" sz="8800" dirty="0" smtClean="0"/>
              <a:t>Terrill Much Better Delivery Video</a:t>
            </a:r>
            <a:endParaRPr lang="en-US" sz="8800" dirty="0"/>
          </a:p>
        </p:txBody>
      </p:sp>
    </p:spTree>
    <p:extLst>
      <p:ext uri="{BB962C8B-B14F-4D97-AF65-F5344CB8AC3E}">
        <p14:creationId xmlns:p14="http://schemas.microsoft.com/office/powerpoint/2010/main" val="13149131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19359" y="8077200"/>
            <a:ext cx="22151684" cy="243840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VISUAL – Body Language</a:t>
            </a:r>
          </a:p>
        </p:txBody>
      </p:sp>
      <p:sp>
        <p:nvSpPr>
          <p:cNvPr id="4" name="Rounded Rectangle 3"/>
          <p:cNvSpPr/>
          <p:nvPr/>
        </p:nvSpPr>
        <p:spPr>
          <a:xfrm>
            <a:off x="1219359" y="53340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VOCAL – Your Voice</a:t>
            </a:r>
          </a:p>
        </p:txBody>
      </p:sp>
      <p:sp>
        <p:nvSpPr>
          <p:cNvPr id="5" name="Rounded Rectangle 4"/>
          <p:cNvSpPr/>
          <p:nvPr/>
        </p:nvSpPr>
        <p:spPr>
          <a:xfrm>
            <a:off x="1219359" y="25908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VERBAL – The Words</a:t>
            </a:r>
          </a:p>
        </p:txBody>
      </p:sp>
    </p:spTree>
    <p:extLst>
      <p:ext uri="{BB962C8B-B14F-4D97-AF65-F5344CB8AC3E}">
        <p14:creationId xmlns:p14="http://schemas.microsoft.com/office/powerpoint/2010/main" val="1223831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7282" y="2345313"/>
            <a:ext cx="11567176" cy="9484001"/>
          </a:xfrm>
          <a:prstGeom prst="rect">
            <a:avLst/>
          </a:prstGeom>
          <a:noFill/>
        </p:spPr>
        <p:txBody>
          <a:bodyPr wrap="square" rtlCol="0">
            <a:noAutofit/>
          </a:bodyPr>
          <a:lstStyle/>
          <a:p>
            <a:pPr marL="457200" indent="-457200">
              <a:lnSpc>
                <a:spcPct val="130000"/>
              </a:lnSpc>
              <a:buFont typeface="Arial"/>
              <a:buChar char="•"/>
            </a:pPr>
            <a:r>
              <a:rPr lang="en-US" sz="7200" dirty="0" smtClean="0">
                <a:latin typeface="Open Sans Light"/>
                <a:cs typeface="Open Sans Light"/>
              </a:rPr>
              <a:t>Your Presence</a:t>
            </a:r>
          </a:p>
          <a:p>
            <a:pPr marL="1545839" lvl="1" indent="-457200">
              <a:lnSpc>
                <a:spcPct val="130000"/>
              </a:lnSpc>
              <a:buFont typeface="Arial"/>
              <a:buChar char="•"/>
            </a:pPr>
            <a:r>
              <a:rPr lang="en-US" sz="6600" dirty="0">
                <a:solidFill>
                  <a:srgbClr val="364698"/>
                </a:solidFill>
                <a:latin typeface="Open Sans Light"/>
                <a:cs typeface="Open Sans Light"/>
              </a:rPr>
              <a:t>Presentation #1</a:t>
            </a:r>
          </a:p>
          <a:p>
            <a:pPr marL="457200" indent="-457200">
              <a:lnSpc>
                <a:spcPct val="130000"/>
              </a:lnSpc>
              <a:buFont typeface="Arial"/>
              <a:buChar char="•"/>
            </a:pPr>
            <a:r>
              <a:rPr lang="en-US" sz="7200" dirty="0" smtClean="0">
                <a:latin typeface="Open Sans Light"/>
                <a:cs typeface="Open Sans Light"/>
              </a:rPr>
              <a:t>Preparing</a:t>
            </a:r>
          </a:p>
          <a:p>
            <a:pPr marL="457200" indent="-457200">
              <a:lnSpc>
                <a:spcPct val="130000"/>
              </a:lnSpc>
              <a:buFont typeface="Arial"/>
              <a:buChar char="•"/>
            </a:pPr>
            <a:r>
              <a:rPr lang="en-US" sz="7200" dirty="0" smtClean="0">
                <a:latin typeface="Open Sans Light"/>
                <a:cs typeface="Open Sans Light"/>
              </a:rPr>
              <a:t>Developing</a:t>
            </a:r>
          </a:p>
          <a:p>
            <a:pPr marL="1545839" lvl="1" indent="-457200">
              <a:lnSpc>
                <a:spcPct val="130000"/>
              </a:lnSpc>
              <a:buFont typeface="Arial"/>
              <a:buChar char="•"/>
            </a:pPr>
            <a:r>
              <a:rPr lang="en-US" sz="6600" dirty="0">
                <a:solidFill>
                  <a:srgbClr val="364698"/>
                </a:solidFill>
                <a:latin typeface="Open Sans Light"/>
                <a:cs typeface="Open Sans Light"/>
              </a:rPr>
              <a:t>Presentation </a:t>
            </a:r>
            <a:r>
              <a:rPr lang="en-US" sz="6600" dirty="0" smtClean="0">
                <a:solidFill>
                  <a:srgbClr val="364698"/>
                </a:solidFill>
                <a:latin typeface="Open Sans Light"/>
                <a:cs typeface="Open Sans Light"/>
              </a:rPr>
              <a:t>#2</a:t>
            </a:r>
            <a:endParaRPr lang="en-US" sz="6600" dirty="0">
              <a:solidFill>
                <a:srgbClr val="364698"/>
              </a:solidFill>
              <a:latin typeface="Open Sans Light"/>
              <a:cs typeface="Open Sans Light"/>
            </a:endParaRPr>
          </a:p>
          <a:p>
            <a:pPr marL="457200" indent="-457200">
              <a:lnSpc>
                <a:spcPct val="130000"/>
              </a:lnSpc>
              <a:buFont typeface="Arial"/>
              <a:buChar char="•"/>
            </a:pPr>
            <a:r>
              <a:rPr lang="en-US" sz="7200" dirty="0" smtClean="0">
                <a:latin typeface="Open Sans Light"/>
                <a:cs typeface="Open Sans Light"/>
              </a:rPr>
              <a:t>Delivering</a:t>
            </a:r>
          </a:p>
          <a:p>
            <a:pPr marL="1545839" lvl="1" indent="-457200">
              <a:lnSpc>
                <a:spcPct val="130000"/>
              </a:lnSpc>
              <a:buFont typeface="Arial"/>
              <a:buChar char="•"/>
            </a:pPr>
            <a:r>
              <a:rPr lang="en-US" sz="6600" dirty="0" smtClean="0">
                <a:solidFill>
                  <a:srgbClr val="364698"/>
                </a:solidFill>
                <a:latin typeface="Open Sans Light"/>
                <a:cs typeface="Open Sans Light"/>
              </a:rPr>
              <a:t>Presentation #3</a:t>
            </a:r>
            <a:endParaRPr lang="en-US" sz="6600" dirty="0">
              <a:solidFill>
                <a:srgbClr val="364698"/>
              </a:solidFill>
              <a:latin typeface="Open Sans Light"/>
              <a:cs typeface="Open Sans Light"/>
            </a:endParaRPr>
          </a:p>
        </p:txBody>
      </p:sp>
      <p:sp>
        <p:nvSpPr>
          <p:cNvPr id="8" name="TextBox 7"/>
          <p:cNvSpPr txBox="1"/>
          <p:nvPr/>
        </p:nvSpPr>
        <p:spPr>
          <a:xfrm>
            <a:off x="1722438" y="680909"/>
            <a:ext cx="20942300" cy="1129427"/>
          </a:xfrm>
          <a:prstGeom prst="rect">
            <a:avLst/>
          </a:prstGeom>
          <a:noFill/>
        </p:spPr>
        <p:txBody>
          <a:bodyPr wrap="square" rtlCol="0">
            <a:noAutofit/>
          </a:bodyPr>
          <a:lstStyle/>
          <a:p>
            <a:r>
              <a:rPr lang="en-US" sz="6600" b="1" dirty="0" smtClean="0">
                <a:solidFill>
                  <a:schemeClr val="accent1"/>
                </a:solidFill>
                <a:latin typeface="Open Sans"/>
                <a:cs typeface="Open Sans"/>
              </a:rPr>
              <a:t>Our Roadmap</a:t>
            </a:r>
            <a:endParaRPr lang="en-US" sz="6600" b="1" dirty="0">
              <a:solidFill>
                <a:schemeClr val="accent1"/>
              </a:solidFill>
              <a:latin typeface="Open Sans"/>
              <a:cs typeface="Open Sans"/>
            </a:endParaRPr>
          </a:p>
        </p:txBody>
      </p:sp>
      <p:pic>
        <p:nvPicPr>
          <p:cNvPr id="7" name="Рисунок 6" descr="DrJamieHardy_back_02.jpg"/>
          <p:cNvPicPr>
            <a:picLocks noGrp="1" noChangeAspect="1"/>
          </p:cNvPicPr>
          <p:nvPr>
            <p:ph type="pic" sz="quarter" idx="10"/>
          </p:nvPr>
        </p:nvPicPr>
        <p:blipFill>
          <a:blip r:embed="rId2" cstate="print">
            <a:extLst>
              <a:ext uri="{28A0092B-C50C-407E-A947-70E740481C1C}">
                <a14:useLocalDpi xmlns:a14="http://schemas.microsoft.com/office/drawing/2010/main"/>
              </a:ext>
            </a:extLst>
          </a:blip>
          <a:srcRect/>
          <a:stretch>
            <a:fillRect/>
          </a:stretch>
        </p:blipFill>
        <p:spPr>
          <a:xfrm>
            <a:off x="13249661" y="2516249"/>
            <a:ext cx="9483725" cy="9485313"/>
          </a:xfrm>
        </p:spPr>
      </p:pic>
    </p:spTree>
    <p:extLst>
      <p:ext uri="{BB962C8B-B14F-4D97-AF65-F5344CB8AC3E}">
        <p14:creationId xmlns:p14="http://schemas.microsoft.com/office/powerpoint/2010/main" val="1037646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eaLnBrk="1" hangingPunct="1"/>
            <a:r>
              <a:rPr lang="en-US" dirty="0" smtClean="0">
                <a:latin typeface="Calibri" pitchFamily="34" charset="0"/>
                <a:ea typeface="ＭＳ Ｐゴシック" pitchFamily="34" charset="-128"/>
                <a:cs typeface="Calibri" pitchFamily="34" charset="0"/>
              </a:rPr>
              <a:t>Body Language</a:t>
            </a:r>
          </a:p>
        </p:txBody>
      </p:sp>
      <p:pic>
        <p:nvPicPr>
          <p:cNvPr id="22532" name="Picture 2" descr="http://4.bp.blogspot.com/_sW65ilskOC8/SY2VoBjseEI/AAAAAAAAVUk/pjWy8Ez7n6w/s400/MikaBrzezinskiArmsCrossed.jpg"/>
          <p:cNvPicPr>
            <a:picLocks noChangeAspect="1" noChangeArrowheads="1"/>
          </p:cNvPicPr>
          <p:nvPr/>
        </p:nvPicPr>
        <p:blipFill>
          <a:blip r:embed="rId3">
            <a:extLst>
              <a:ext uri="{28A0092B-C50C-407E-A947-70E740481C1C}">
                <a14:useLocalDpi xmlns:a14="http://schemas.microsoft.com/office/drawing/2010/main" val="0"/>
              </a:ext>
            </a:extLst>
          </a:blip>
          <a:srcRect l="5608" r="7248"/>
          <a:stretch>
            <a:fillRect/>
          </a:stretch>
        </p:blipFill>
        <p:spPr bwMode="auto">
          <a:xfrm>
            <a:off x="16186142" y="1853397"/>
            <a:ext cx="8201033" cy="118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Depositphotos_5332278_M"/>
          <p:cNvPicPr>
            <a:picLocks noChangeAspect="1" noChangeArrowheads="1"/>
          </p:cNvPicPr>
          <p:nvPr/>
        </p:nvPicPr>
        <p:blipFill>
          <a:blip r:embed="rId4" cstate="print">
            <a:extLst>
              <a:ext uri="{28A0092B-C50C-407E-A947-70E740481C1C}">
                <a14:useLocalDpi xmlns:a14="http://schemas.microsoft.com/office/drawing/2010/main" val="0"/>
              </a:ext>
            </a:extLst>
          </a:blip>
          <a:srcRect l="27364" t="7301" r="5171" b="4671"/>
          <a:stretch>
            <a:fillRect/>
          </a:stretch>
        </p:blipFill>
        <p:spPr bwMode="auto">
          <a:xfrm>
            <a:off x="1042155" y="2935569"/>
            <a:ext cx="4911892" cy="90096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Depositphotos_3359517_M"/>
          <p:cNvPicPr>
            <a:picLocks noChangeAspect="1" noChangeArrowheads="1"/>
          </p:cNvPicPr>
          <p:nvPr/>
        </p:nvPicPr>
        <p:blipFill>
          <a:blip r:embed="rId5" cstate="print">
            <a:extLst>
              <a:ext uri="{28A0092B-C50C-407E-A947-70E740481C1C}">
                <a14:useLocalDpi xmlns:a14="http://schemas.microsoft.com/office/drawing/2010/main" val="0"/>
              </a:ext>
            </a:extLst>
          </a:blip>
          <a:srcRect l="34277" r="7280"/>
          <a:stretch>
            <a:fillRect/>
          </a:stretch>
        </p:blipFill>
        <p:spPr bwMode="auto">
          <a:xfrm>
            <a:off x="5629130" y="2555453"/>
            <a:ext cx="4500011" cy="976620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epositphotos_7768158_M"/>
          <p:cNvPicPr>
            <a:picLocks noChangeAspect="1" noChangeArrowheads="1"/>
          </p:cNvPicPr>
          <p:nvPr/>
        </p:nvPicPr>
        <p:blipFill>
          <a:blip r:embed="rId6" cstate="print">
            <a:extLst>
              <a:ext uri="{28A0092B-C50C-407E-A947-70E740481C1C}">
                <a14:useLocalDpi xmlns:a14="http://schemas.microsoft.com/office/drawing/2010/main" val="0"/>
              </a:ext>
            </a:extLst>
          </a:blip>
          <a:srcRect l="22699" r="3244" b="2388"/>
          <a:stretch>
            <a:fillRect/>
          </a:stretch>
        </p:blipFill>
        <p:spPr bwMode="auto">
          <a:xfrm>
            <a:off x="9958096" y="2935569"/>
            <a:ext cx="4904179" cy="904397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
          <p:cNvSpPr txBox="1">
            <a:spLocks noChangeArrowheads="1"/>
          </p:cNvSpPr>
          <p:nvPr/>
        </p:nvSpPr>
        <p:spPr bwMode="auto">
          <a:xfrm>
            <a:off x="6706473" y="12801600"/>
            <a:ext cx="10771002" cy="95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4800" b="1" i="1" dirty="0">
                <a:solidFill>
                  <a:schemeClr val="bg1"/>
                </a:solidFill>
              </a:rPr>
              <a:t>workbook </a:t>
            </a:r>
            <a:r>
              <a:rPr lang="mr-IN" sz="4800" b="1" i="1" dirty="0" smtClean="0">
                <a:solidFill>
                  <a:schemeClr val="bg1"/>
                </a:solidFill>
              </a:rPr>
              <a:t>–</a:t>
            </a:r>
            <a:r>
              <a:rPr lang="en-US" sz="4800" b="1" i="1" dirty="0" smtClean="0">
                <a:solidFill>
                  <a:schemeClr val="bg1"/>
                </a:solidFill>
              </a:rPr>
              <a:t> </a:t>
            </a:r>
            <a:r>
              <a:rPr lang="en-US" sz="4800" b="1" i="1" dirty="0">
                <a:solidFill>
                  <a:schemeClr val="bg1"/>
                </a:solidFill>
              </a:rPr>
              <a:t>page 9</a:t>
            </a:r>
          </a:p>
        </p:txBody>
      </p:sp>
    </p:spTree>
    <p:extLst>
      <p:ext uri="{BB962C8B-B14F-4D97-AF65-F5344CB8AC3E}">
        <p14:creationId xmlns:p14="http://schemas.microsoft.com/office/powerpoint/2010/main" val="39407185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11293" y="318180"/>
            <a:ext cx="22558137" cy="1889124"/>
          </a:xfrm>
        </p:spPr>
        <p:txBody>
          <a:bodyPr/>
          <a:lstStyle/>
          <a:p>
            <a:pPr eaLnBrk="1" hangingPunct="1"/>
            <a:r>
              <a:rPr lang="en-US" dirty="0" smtClean="0"/>
              <a:t>Watch Mark Sanborn’s 3 Channels</a:t>
            </a:r>
            <a:r>
              <a:rPr lang="mr-IN" dirty="0" smtClean="0"/>
              <a:t>…</a:t>
            </a:r>
            <a:endParaRPr lang="en-US" dirty="0" smtClean="0"/>
          </a:p>
        </p:txBody>
      </p:sp>
      <p:sp>
        <p:nvSpPr>
          <p:cNvPr id="4" name="TextBox 3"/>
          <p:cNvSpPr txBox="1"/>
          <p:nvPr/>
        </p:nvSpPr>
        <p:spPr>
          <a:xfrm>
            <a:off x="5670116" y="4034620"/>
            <a:ext cx="13154673" cy="1446550"/>
          </a:xfrm>
          <a:prstGeom prst="rect">
            <a:avLst/>
          </a:prstGeom>
          <a:noFill/>
        </p:spPr>
        <p:txBody>
          <a:bodyPr wrap="square" rtlCol="0">
            <a:spAutoFit/>
          </a:bodyPr>
          <a:lstStyle/>
          <a:p>
            <a:pPr algn="ctr"/>
            <a:r>
              <a:rPr lang="en-US" sz="8800" dirty="0" smtClean="0"/>
              <a:t>Mark Sanborn Video</a:t>
            </a:r>
            <a:endParaRPr lang="en-US" sz="8800" dirty="0"/>
          </a:p>
        </p:txBody>
      </p:sp>
    </p:spTree>
    <p:extLst>
      <p:ext uri="{BB962C8B-B14F-4D97-AF65-F5344CB8AC3E}">
        <p14:creationId xmlns:p14="http://schemas.microsoft.com/office/powerpoint/2010/main" val="120612281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359" y="1981201"/>
            <a:ext cx="20729099" cy="2724150"/>
          </a:xfrm>
        </p:spPr>
        <p:txBody>
          <a:bodyPr>
            <a:normAutofit fontScale="90000"/>
          </a:bodyPr>
          <a:lstStyle/>
          <a:p>
            <a:r>
              <a:rPr lang="en-US" dirty="0" smtClean="0"/>
              <a:t>Exercise: </a:t>
            </a:r>
            <a:br>
              <a:rPr lang="en-US" dirty="0" smtClean="0"/>
            </a:br>
            <a:r>
              <a:rPr lang="en-US" dirty="0" smtClean="0"/>
              <a:t>Famous Quotes</a:t>
            </a:r>
            <a:endParaRPr lang="en-US" dirty="0"/>
          </a:p>
        </p:txBody>
      </p:sp>
      <p:sp>
        <p:nvSpPr>
          <p:cNvPr id="4" name="TextBox 1"/>
          <p:cNvSpPr txBox="1">
            <a:spLocks noChangeArrowheads="1"/>
          </p:cNvSpPr>
          <p:nvPr/>
        </p:nvSpPr>
        <p:spPr bwMode="auto">
          <a:xfrm>
            <a:off x="6706473" y="12801600"/>
            <a:ext cx="10771002" cy="95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4800" b="1" i="1" dirty="0">
                <a:solidFill>
                  <a:schemeClr val="bg1"/>
                </a:solidFill>
              </a:rPr>
              <a:t>workbook - page </a:t>
            </a:r>
            <a:r>
              <a:rPr lang="en-US" sz="4800" b="1" i="1" dirty="0" smtClean="0">
                <a:solidFill>
                  <a:schemeClr val="bg1"/>
                </a:solidFill>
              </a:rPr>
              <a:t>11</a:t>
            </a:r>
            <a:endParaRPr lang="en-US" sz="4800" b="1" i="1" dirty="0">
              <a:solidFill>
                <a:schemeClr val="bg1"/>
              </a:solidFill>
            </a:endParaRPr>
          </a:p>
        </p:txBody>
      </p:sp>
      <p:pic>
        <p:nvPicPr>
          <p:cNvPr id="99330" name="Picture 2" descr="C:\Users\Kevin's Laptop\Pictures\Best.jpg"/>
          <p:cNvPicPr>
            <a:picLocks noChangeAspect="1" noChangeArrowheads="1"/>
          </p:cNvPicPr>
          <p:nvPr/>
        </p:nvPicPr>
        <p:blipFill rotWithShape="1">
          <a:blip r:embed="rId3">
            <a:extLst>
              <a:ext uri="{28A0092B-C50C-407E-A947-70E740481C1C}">
                <a14:useLocalDpi xmlns:a14="http://schemas.microsoft.com/office/drawing/2010/main" val="0"/>
              </a:ext>
            </a:extLst>
          </a:blip>
          <a:srcRect b="33312"/>
          <a:stretch/>
        </p:blipFill>
        <p:spPr bwMode="auto">
          <a:xfrm>
            <a:off x="1422586" y="5333999"/>
            <a:ext cx="10316210" cy="6438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03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rot="10800000" flipH="1" flipV="1">
            <a:off x="2349332" y="769986"/>
            <a:ext cx="19712966"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eaLnBrk="1" hangingPunct="1"/>
            <a:r>
              <a:rPr lang="en-US" dirty="0" smtClean="0">
                <a:latin typeface="Calibri" pitchFamily="34" charset="0"/>
                <a:ea typeface="ＭＳ Ｐゴシック" pitchFamily="34" charset="-128"/>
                <a:cs typeface="Calibri" pitchFamily="34" charset="0"/>
              </a:rPr>
              <a:t>Presenting is a Process</a:t>
            </a:r>
            <a:endParaRPr lang="en-US" baseline="30000" dirty="0" smtClean="0">
              <a:latin typeface="Calibri" pitchFamily="34" charset="0"/>
              <a:ea typeface="ＭＳ Ｐゴシック" pitchFamily="34" charset="-128"/>
              <a:cs typeface="Calibri" pitchFamily="34" charset="0"/>
            </a:endParaRPr>
          </a:p>
        </p:txBody>
      </p:sp>
      <p:sp>
        <p:nvSpPr>
          <p:cNvPr id="4" name="TextBox 1"/>
          <p:cNvSpPr txBox="1">
            <a:spLocks noChangeArrowheads="1"/>
          </p:cNvSpPr>
          <p:nvPr/>
        </p:nvSpPr>
        <p:spPr bwMode="auto">
          <a:xfrm>
            <a:off x="6706473" y="12801600"/>
            <a:ext cx="10771002" cy="95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4800" b="1" i="1" dirty="0">
                <a:solidFill>
                  <a:schemeClr val="bg1"/>
                </a:solidFill>
              </a:rPr>
              <a:t>workbook - page 12</a:t>
            </a:r>
          </a:p>
        </p:txBody>
      </p:sp>
      <p:pic>
        <p:nvPicPr>
          <p:cNvPr id="2" name="Picture 1" descr="iSpeak Presenting Model 20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7009" y="2633689"/>
            <a:ext cx="10081050" cy="9825261"/>
          </a:xfrm>
          <a:prstGeom prst="rect">
            <a:avLst/>
          </a:prstGeom>
        </p:spPr>
      </p:pic>
    </p:spTree>
    <p:extLst>
      <p:ext uri="{BB962C8B-B14F-4D97-AF65-F5344CB8AC3E}">
        <p14:creationId xmlns:p14="http://schemas.microsoft.com/office/powerpoint/2010/main" val="5153456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bwMode="auto">
          <a:xfrm>
            <a:off x="9754870" y="7079846"/>
            <a:ext cx="13616173" cy="472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algn="l" eaLnBrk="1" hangingPunct="1"/>
            <a:r>
              <a:rPr lang="en-US" sz="9500" dirty="0">
                <a:latin typeface="Calibri" pitchFamily="34" charset="0"/>
                <a:ea typeface="ＭＳ Ｐゴシック" pitchFamily="34" charset="-128"/>
                <a:cs typeface="Calibri" pitchFamily="34" charset="0"/>
              </a:rPr>
              <a:t>Unit Two:  </a:t>
            </a:r>
            <a:br>
              <a:rPr lang="en-US" sz="9500" dirty="0">
                <a:latin typeface="Calibri" pitchFamily="34" charset="0"/>
                <a:ea typeface="ＭＳ Ｐゴシック" pitchFamily="34" charset="-128"/>
                <a:cs typeface="Calibri" pitchFamily="34" charset="0"/>
              </a:rPr>
            </a:br>
            <a:r>
              <a:rPr lang="en-US" sz="9500" dirty="0">
                <a:latin typeface="Calibri" pitchFamily="34" charset="0"/>
                <a:ea typeface="ＭＳ Ｐゴシック" pitchFamily="34" charset="-128"/>
                <a:cs typeface="Calibri" pitchFamily="34" charset="0"/>
              </a:rPr>
              <a:t>Preparing Your Presentation</a:t>
            </a:r>
            <a:endParaRPr lang="en-US" sz="6700" dirty="0">
              <a:latin typeface="Calibri" pitchFamily="34" charset="0"/>
              <a:ea typeface="ＭＳ Ｐゴシック" pitchFamily="34" charset="-128"/>
              <a:cs typeface="Calibri" pitchFamily="34" charset="0"/>
            </a:endParaRPr>
          </a:p>
        </p:txBody>
      </p:sp>
      <p:pic>
        <p:nvPicPr>
          <p:cNvPr id="27652" name="Picture 2" descr="C:\Users\Kevin Karschnik\Documents\iSpeak\Marketing\Graphics\microphone.jpg"/>
          <p:cNvPicPr>
            <a:picLocks noChangeAspect="1" noChangeArrowheads="1"/>
          </p:cNvPicPr>
          <p:nvPr/>
        </p:nvPicPr>
        <p:blipFill>
          <a:blip r:embed="rId3">
            <a:extLst>
              <a:ext uri="{28A0092B-C50C-407E-A947-70E740481C1C}">
                <a14:useLocalDpi xmlns:a14="http://schemas.microsoft.com/office/drawing/2010/main" val="0"/>
              </a:ext>
            </a:extLst>
          </a:blip>
          <a:srcRect l="28789" t="2618" r="29945" b="1479"/>
          <a:stretch>
            <a:fillRect/>
          </a:stretch>
        </p:blipFill>
        <p:spPr bwMode="auto">
          <a:xfrm>
            <a:off x="1549603" y="3810000"/>
            <a:ext cx="4547192" cy="899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CORPORATE Ovations 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5168" y="3818321"/>
            <a:ext cx="7824109" cy="3172954"/>
          </a:xfrm>
          <a:prstGeom prst="rect">
            <a:avLst/>
          </a:prstGeom>
        </p:spPr>
      </p:pic>
    </p:spTree>
    <p:extLst>
      <p:ext uri="{BB962C8B-B14F-4D97-AF65-F5344CB8AC3E}">
        <p14:creationId xmlns:p14="http://schemas.microsoft.com/office/powerpoint/2010/main" val="4363799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eaLnBrk="1" hangingPunct="1"/>
            <a:r>
              <a:rPr lang="en-US" smtClean="0">
                <a:latin typeface="Calibri" pitchFamily="34" charset="0"/>
                <a:ea typeface="ＭＳ Ｐゴシック" pitchFamily="34" charset="-128"/>
                <a:cs typeface="Calibri" pitchFamily="34" charset="0"/>
              </a:rPr>
              <a:t>Presentation Purpose</a:t>
            </a:r>
          </a:p>
        </p:txBody>
      </p:sp>
      <p:sp>
        <p:nvSpPr>
          <p:cNvPr id="28675" name="Rectangle 3"/>
          <p:cNvSpPr>
            <a:spLocks noGrp="1" noChangeArrowheads="1"/>
          </p:cNvSpPr>
          <p:nvPr>
            <p:ph type="body" idx="1"/>
          </p:nvPr>
        </p:nvSpPr>
        <p:spPr bwMode="auto">
          <a:xfrm>
            <a:off x="812906" y="3048000"/>
            <a:ext cx="22964590" cy="9296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normAutofit lnSpcReduction="10000"/>
          </a:bodyPr>
          <a:lstStyle/>
          <a:p>
            <a:pPr>
              <a:spcBef>
                <a:spcPts val="2857"/>
              </a:spcBef>
              <a:spcAft>
                <a:spcPts val="1429"/>
              </a:spcAft>
            </a:pPr>
            <a:r>
              <a:rPr lang="en-US" b="1" dirty="0" smtClean="0">
                <a:latin typeface="Calibri" pitchFamily="34" charset="0"/>
                <a:ea typeface="ＭＳ Ｐゴシック" pitchFamily="34" charset="-128"/>
                <a:cs typeface="Calibri" pitchFamily="34" charset="0"/>
              </a:rPr>
              <a:t>Know</a:t>
            </a:r>
            <a:r>
              <a:rPr lang="en-US" dirty="0" smtClean="0">
                <a:latin typeface="Calibri" pitchFamily="34" charset="0"/>
                <a:ea typeface="ＭＳ Ｐゴシック" pitchFamily="34" charset="-128"/>
                <a:cs typeface="Calibri" pitchFamily="34" charset="0"/>
              </a:rPr>
              <a:t>: </a:t>
            </a:r>
            <a:r>
              <a:rPr lang="en-US" sz="6700" dirty="0">
                <a:latin typeface="Calibri" pitchFamily="34" charset="0"/>
                <a:ea typeface="ＭＳ Ｐゴシック" pitchFamily="34" charset="-128"/>
                <a:cs typeface="Calibri" pitchFamily="34" charset="0"/>
              </a:rPr>
              <a:t>What do I want the audience to understand, believe, or think about what I am presenting?</a:t>
            </a:r>
          </a:p>
          <a:p>
            <a:pPr>
              <a:spcBef>
                <a:spcPts val="2857"/>
              </a:spcBef>
              <a:spcAft>
                <a:spcPts val="1429"/>
              </a:spcAft>
            </a:pPr>
            <a:r>
              <a:rPr lang="en-US" b="1" dirty="0" smtClean="0">
                <a:latin typeface="Calibri" pitchFamily="34" charset="0"/>
                <a:ea typeface="ＭＳ Ｐゴシック" pitchFamily="34" charset="-128"/>
                <a:cs typeface="Calibri" pitchFamily="34" charset="0"/>
              </a:rPr>
              <a:t>Feel</a:t>
            </a:r>
            <a:r>
              <a:rPr lang="en-US" dirty="0" smtClean="0">
                <a:latin typeface="Calibri" pitchFamily="34" charset="0"/>
                <a:ea typeface="ＭＳ Ｐゴシック" pitchFamily="34" charset="-128"/>
                <a:cs typeface="Calibri" pitchFamily="34" charset="0"/>
              </a:rPr>
              <a:t>: </a:t>
            </a:r>
            <a:r>
              <a:rPr lang="en-US" sz="6700" dirty="0">
                <a:latin typeface="Calibri" pitchFamily="34" charset="0"/>
                <a:ea typeface="ＭＳ Ｐゴシック" pitchFamily="34" charset="-128"/>
                <a:cs typeface="Calibri" pitchFamily="34" charset="0"/>
              </a:rPr>
              <a:t>How do I want the audience to feel about this information? Inspired? Worried? Confident? </a:t>
            </a:r>
            <a:br>
              <a:rPr lang="en-US" sz="6700" dirty="0">
                <a:latin typeface="Calibri" pitchFamily="34" charset="0"/>
                <a:ea typeface="ＭＳ Ｐゴシック" pitchFamily="34" charset="-128"/>
                <a:cs typeface="Calibri" pitchFamily="34" charset="0"/>
              </a:rPr>
            </a:br>
            <a:r>
              <a:rPr lang="en-US" sz="6700" dirty="0">
                <a:latin typeface="Calibri" pitchFamily="34" charset="0"/>
                <a:ea typeface="ＭＳ Ｐゴシック" pitchFamily="34" charset="-128"/>
                <a:cs typeface="Calibri" pitchFamily="34" charset="0"/>
              </a:rPr>
              <a:t>How do I want them to feel about me? </a:t>
            </a:r>
            <a:br>
              <a:rPr lang="en-US" sz="6700" dirty="0">
                <a:latin typeface="Calibri" pitchFamily="34" charset="0"/>
                <a:ea typeface="ＭＳ Ｐゴシック" pitchFamily="34" charset="-128"/>
                <a:cs typeface="Calibri" pitchFamily="34" charset="0"/>
              </a:rPr>
            </a:br>
            <a:r>
              <a:rPr lang="en-US" sz="6700" dirty="0">
                <a:latin typeface="Calibri" pitchFamily="34" charset="0"/>
                <a:ea typeface="ＭＳ Ｐゴシック" pitchFamily="34" charset="-128"/>
                <a:cs typeface="Calibri" pitchFamily="34" charset="0"/>
              </a:rPr>
              <a:t>My company? My department?</a:t>
            </a:r>
          </a:p>
          <a:p>
            <a:pPr>
              <a:spcBef>
                <a:spcPts val="2857"/>
              </a:spcBef>
              <a:spcAft>
                <a:spcPts val="1429"/>
              </a:spcAft>
            </a:pPr>
            <a:r>
              <a:rPr lang="en-US" b="1" dirty="0" smtClean="0">
                <a:latin typeface="Calibri" pitchFamily="34" charset="0"/>
                <a:ea typeface="ＭＳ Ｐゴシック" pitchFamily="34" charset="-128"/>
                <a:cs typeface="Calibri" pitchFamily="34" charset="0"/>
              </a:rPr>
              <a:t>Do</a:t>
            </a:r>
            <a:r>
              <a:rPr lang="en-US" dirty="0" smtClean="0">
                <a:latin typeface="Calibri" pitchFamily="34" charset="0"/>
                <a:ea typeface="ＭＳ Ｐゴシック" pitchFamily="34" charset="-128"/>
                <a:cs typeface="Calibri" pitchFamily="34" charset="0"/>
              </a:rPr>
              <a:t>: </a:t>
            </a:r>
            <a:r>
              <a:rPr lang="en-US" sz="6700" dirty="0">
                <a:latin typeface="Calibri" pitchFamily="34" charset="0"/>
                <a:ea typeface="ＭＳ Ｐゴシック" pitchFamily="34" charset="-128"/>
                <a:cs typeface="Calibri" pitchFamily="34" charset="0"/>
              </a:rPr>
              <a:t>What action do I want the audience </a:t>
            </a:r>
            <a:br>
              <a:rPr lang="en-US" sz="6700" dirty="0">
                <a:latin typeface="Calibri" pitchFamily="34" charset="0"/>
                <a:ea typeface="ＭＳ Ｐゴシック" pitchFamily="34" charset="-128"/>
                <a:cs typeface="Calibri" pitchFamily="34" charset="0"/>
              </a:rPr>
            </a:br>
            <a:r>
              <a:rPr lang="en-US" sz="6700" dirty="0">
                <a:latin typeface="Calibri" pitchFamily="34" charset="0"/>
                <a:ea typeface="ＭＳ Ｐゴシック" pitchFamily="34" charset="-128"/>
                <a:cs typeface="Calibri" pitchFamily="34" charset="0"/>
              </a:rPr>
              <a:t>to take as a result of the presentation?</a:t>
            </a:r>
          </a:p>
        </p:txBody>
      </p:sp>
      <p:pic>
        <p:nvPicPr>
          <p:cNvPr id="28676" name="Picture 7" descr="http://2.bp.blogspot.com/_kTEx_J1pqR4/S_qdNJ-ppRI/AAAAAAAABz4/iV-cyHKLTGg/s1600/This+Way.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437767" y="6858000"/>
            <a:ext cx="4746183"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a:spLocks noChangeArrowheads="1"/>
          </p:cNvSpPr>
          <p:nvPr/>
        </p:nvSpPr>
        <p:spPr bwMode="auto">
          <a:xfrm>
            <a:off x="6706473" y="12801600"/>
            <a:ext cx="10771002" cy="95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4800" b="1" i="1" dirty="0">
                <a:solidFill>
                  <a:schemeClr val="bg1"/>
                </a:solidFill>
              </a:rPr>
              <a:t>workbook - page 16</a:t>
            </a:r>
          </a:p>
        </p:txBody>
      </p:sp>
    </p:spTree>
    <p:extLst>
      <p:ext uri="{BB962C8B-B14F-4D97-AF65-F5344CB8AC3E}">
        <p14:creationId xmlns:p14="http://schemas.microsoft.com/office/powerpoint/2010/main" val="4953107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eaLnBrk="1" hangingPunct="1"/>
            <a:r>
              <a:rPr lang="en-US" dirty="0" smtClean="0">
                <a:latin typeface="Calibri" pitchFamily="34" charset="0"/>
                <a:ea typeface="ＭＳ Ｐゴシック" pitchFamily="34" charset="-128"/>
                <a:cs typeface="Calibri" pitchFamily="34" charset="0"/>
              </a:rPr>
              <a:t>Audience Analysis</a:t>
            </a:r>
          </a:p>
        </p:txBody>
      </p:sp>
      <p:sp>
        <p:nvSpPr>
          <p:cNvPr id="31747" name="Content Placeholder 1"/>
          <p:cNvSpPr>
            <a:spLocks noGrp="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a:spcBef>
                <a:spcPts val="2857"/>
              </a:spcBef>
              <a:spcAft>
                <a:spcPts val="2857"/>
              </a:spcAft>
            </a:pPr>
            <a:r>
              <a:rPr lang="en-US" sz="9500" b="1" dirty="0">
                <a:latin typeface="Calibri" pitchFamily="34" charset="0"/>
                <a:ea typeface="ＭＳ Ｐゴシック" pitchFamily="34" charset="-128"/>
                <a:cs typeface="Calibri" pitchFamily="34" charset="0"/>
              </a:rPr>
              <a:t>WHO?</a:t>
            </a:r>
            <a:r>
              <a:rPr lang="en-US" sz="8600" dirty="0">
                <a:latin typeface="Calibri" pitchFamily="34" charset="0"/>
                <a:ea typeface="ＭＳ Ｐゴシック" pitchFamily="34" charset="-128"/>
                <a:cs typeface="Calibri" pitchFamily="34" charset="0"/>
              </a:rPr>
              <a:t> Who are they?</a:t>
            </a:r>
            <a:endParaRPr lang="en-US" sz="8600" b="1" dirty="0">
              <a:latin typeface="Calibri" pitchFamily="34" charset="0"/>
              <a:ea typeface="ＭＳ Ｐゴシック" pitchFamily="34" charset="-128"/>
              <a:cs typeface="Calibri" pitchFamily="34" charset="0"/>
            </a:endParaRPr>
          </a:p>
          <a:p>
            <a:pPr>
              <a:spcBef>
                <a:spcPts val="2857"/>
              </a:spcBef>
              <a:spcAft>
                <a:spcPts val="2857"/>
              </a:spcAft>
            </a:pPr>
            <a:r>
              <a:rPr lang="en-US" sz="9500" b="1" dirty="0">
                <a:latin typeface="Calibri" pitchFamily="34" charset="0"/>
                <a:ea typeface="ＭＳ Ｐゴシック" pitchFamily="34" charset="-128"/>
                <a:cs typeface="Calibri" pitchFamily="34" charset="0"/>
              </a:rPr>
              <a:t>KNOW? </a:t>
            </a:r>
            <a:r>
              <a:rPr lang="en-US" sz="9500" dirty="0">
                <a:latin typeface="Calibri" pitchFamily="34" charset="0"/>
                <a:ea typeface="ＭＳ Ｐゴシック" pitchFamily="34" charset="-128"/>
                <a:cs typeface="Calibri" pitchFamily="34" charset="0"/>
              </a:rPr>
              <a:t>W</a:t>
            </a:r>
            <a:r>
              <a:rPr lang="en-US" sz="8600" dirty="0">
                <a:latin typeface="Calibri" pitchFamily="34" charset="0"/>
                <a:ea typeface="ＭＳ Ｐゴシック" pitchFamily="34" charset="-128"/>
                <a:cs typeface="Calibri" pitchFamily="34" charset="0"/>
              </a:rPr>
              <a:t>hat do they know?</a:t>
            </a:r>
          </a:p>
          <a:p>
            <a:pPr>
              <a:spcBef>
                <a:spcPts val="2857"/>
              </a:spcBef>
              <a:spcAft>
                <a:spcPts val="2857"/>
              </a:spcAft>
            </a:pPr>
            <a:r>
              <a:rPr lang="en-US" sz="9500" b="1" dirty="0">
                <a:latin typeface="Calibri" pitchFamily="34" charset="0"/>
                <a:ea typeface="ＭＳ Ｐゴシック" pitchFamily="34" charset="-128"/>
                <a:cs typeface="Calibri" pitchFamily="34" charset="0"/>
              </a:rPr>
              <a:t>CARE? </a:t>
            </a:r>
            <a:r>
              <a:rPr lang="en-US" sz="8600" dirty="0">
                <a:latin typeface="Calibri" pitchFamily="34" charset="0"/>
                <a:ea typeface="ＭＳ Ｐゴシック" pitchFamily="34" charset="-128"/>
                <a:cs typeface="Calibri" pitchFamily="34" charset="0"/>
              </a:rPr>
              <a:t>How much do they really care?</a:t>
            </a:r>
          </a:p>
        </p:txBody>
      </p:sp>
      <p:sp>
        <p:nvSpPr>
          <p:cNvPr id="4" name="TextBox 1"/>
          <p:cNvSpPr txBox="1">
            <a:spLocks noChangeArrowheads="1"/>
          </p:cNvSpPr>
          <p:nvPr/>
        </p:nvSpPr>
        <p:spPr bwMode="auto">
          <a:xfrm>
            <a:off x="6706473" y="12801600"/>
            <a:ext cx="10771002" cy="95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4800" b="1" i="1" dirty="0">
                <a:solidFill>
                  <a:schemeClr val="bg1"/>
                </a:solidFill>
              </a:rPr>
              <a:t>workbook </a:t>
            </a:r>
            <a:r>
              <a:rPr lang="mr-IN" sz="4800" b="1" i="1" dirty="0" smtClean="0">
                <a:solidFill>
                  <a:schemeClr val="bg1"/>
                </a:solidFill>
              </a:rPr>
              <a:t>–</a:t>
            </a:r>
            <a:r>
              <a:rPr lang="en-US" sz="4800" b="1" i="1" dirty="0" smtClean="0">
                <a:solidFill>
                  <a:schemeClr val="bg1"/>
                </a:solidFill>
              </a:rPr>
              <a:t> </a:t>
            </a:r>
            <a:r>
              <a:rPr lang="en-US" sz="4800" b="1" i="1" dirty="0">
                <a:solidFill>
                  <a:schemeClr val="bg1"/>
                </a:solidFill>
              </a:rPr>
              <a:t>page </a:t>
            </a:r>
            <a:r>
              <a:rPr lang="en-US" sz="4800" b="1" i="1" dirty="0" smtClean="0">
                <a:solidFill>
                  <a:schemeClr val="bg1"/>
                </a:solidFill>
              </a:rPr>
              <a:t>17</a:t>
            </a:r>
            <a:endParaRPr lang="en-US" sz="4800" b="1" i="1" dirty="0">
              <a:solidFill>
                <a:schemeClr val="bg1"/>
              </a:solidFill>
            </a:endParaRPr>
          </a:p>
        </p:txBody>
      </p:sp>
    </p:spTree>
    <p:extLst>
      <p:ext uri="{BB962C8B-B14F-4D97-AF65-F5344CB8AC3E}">
        <p14:creationId xmlns:p14="http://schemas.microsoft.com/office/powerpoint/2010/main" val="359006140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359" y="1981201"/>
            <a:ext cx="20729099" cy="2724150"/>
          </a:xfrm>
        </p:spPr>
        <p:txBody>
          <a:bodyPr>
            <a:normAutofit fontScale="90000"/>
          </a:bodyPr>
          <a:lstStyle/>
          <a:p>
            <a:r>
              <a:rPr lang="en-US" dirty="0" smtClean="0"/>
              <a:t>Exercise: Write your </a:t>
            </a:r>
            <a:br>
              <a:rPr lang="en-US" dirty="0" smtClean="0"/>
            </a:br>
            <a:r>
              <a:rPr lang="en-US" dirty="0" smtClean="0">
                <a:latin typeface="Calibri" pitchFamily="34" charset="0"/>
                <a:ea typeface="ＭＳ Ｐゴシック" pitchFamily="34" charset="-128"/>
                <a:cs typeface="Calibri" pitchFamily="34" charset="0"/>
              </a:rPr>
              <a:t>Audience </a:t>
            </a:r>
            <a:r>
              <a:rPr lang="en-US" dirty="0">
                <a:latin typeface="Calibri" pitchFamily="34" charset="0"/>
                <a:ea typeface="ＭＳ Ｐゴシック" pitchFamily="34" charset="-128"/>
                <a:cs typeface="Calibri" pitchFamily="34" charset="0"/>
              </a:rPr>
              <a:t>Analysis</a:t>
            </a:r>
            <a:endParaRPr lang="en-US" dirty="0"/>
          </a:p>
        </p:txBody>
      </p:sp>
      <p:pic>
        <p:nvPicPr>
          <p:cNvPr id="70658" name="Picture 2" descr="http://www.google.com/url?source=imglanding&amp;ct=img&amp;q=http://www.global21online.org/newsite/wp-content/uploads/2010/10/pen.jpg&amp;sa=X&amp;ei=PO0FT7HzC6Wo2wXY9pSeAg&amp;ved=0CA8Q8wc&amp;usg=AFQjCNHoCvm6iHBtIXFUQpFJGAKAimSrU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585" y="5029201"/>
            <a:ext cx="9389463" cy="5761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2946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rot="10800000" flipH="1" flipV="1">
            <a:off x="1422585" y="392444"/>
            <a:ext cx="19712966"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eaLnBrk="1" hangingPunct="1"/>
            <a:r>
              <a:rPr lang="en-US" dirty="0" smtClean="0">
                <a:latin typeface="Calibri" pitchFamily="34" charset="0"/>
                <a:ea typeface="ＭＳ Ｐゴシック" pitchFamily="34" charset="-128"/>
                <a:cs typeface="Calibri" pitchFamily="34" charset="0"/>
              </a:rPr>
              <a:t>Know your audience</a:t>
            </a:r>
          </a:p>
        </p:txBody>
      </p:sp>
      <p:sp>
        <p:nvSpPr>
          <p:cNvPr id="4" name="TextBox 3"/>
          <p:cNvSpPr txBox="1"/>
          <p:nvPr/>
        </p:nvSpPr>
        <p:spPr>
          <a:xfrm>
            <a:off x="5670116" y="4034620"/>
            <a:ext cx="13154673" cy="1446550"/>
          </a:xfrm>
          <a:prstGeom prst="rect">
            <a:avLst/>
          </a:prstGeom>
          <a:noFill/>
        </p:spPr>
        <p:txBody>
          <a:bodyPr wrap="square" rtlCol="0">
            <a:spAutoFit/>
          </a:bodyPr>
          <a:lstStyle/>
          <a:p>
            <a:pPr algn="ctr"/>
            <a:r>
              <a:rPr lang="en-US" sz="8800" dirty="0" smtClean="0"/>
              <a:t>JC Anderson Golf Video</a:t>
            </a:r>
            <a:endParaRPr lang="en-US" sz="8800" dirty="0"/>
          </a:p>
        </p:txBody>
      </p:sp>
    </p:spTree>
    <p:extLst>
      <p:ext uri="{BB962C8B-B14F-4D97-AF65-F5344CB8AC3E}">
        <p14:creationId xmlns:p14="http://schemas.microsoft.com/office/powerpoint/2010/main" val="108493462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bwMode="auto">
          <a:xfrm>
            <a:off x="1625811" y="519114"/>
            <a:ext cx="16664570" cy="18891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eaLnBrk="1" hangingPunct="1"/>
            <a:r>
              <a:rPr lang="en-US" dirty="0" smtClean="0">
                <a:latin typeface="Calibri" pitchFamily="34" charset="0"/>
                <a:ea typeface="ＭＳ Ｐゴシック" pitchFamily="34" charset="-128"/>
                <a:cs typeface="Calibri" pitchFamily="34" charset="0"/>
              </a:rPr>
              <a:t>iSpeak Presentation Planner</a:t>
            </a:r>
          </a:p>
        </p:txBody>
      </p:sp>
      <p:sp>
        <p:nvSpPr>
          <p:cNvPr id="5" name="TextBox 1"/>
          <p:cNvSpPr txBox="1">
            <a:spLocks noChangeArrowheads="1"/>
          </p:cNvSpPr>
          <p:nvPr/>
        </p:nvSpPr>
        <p:spPr bwMode="auto">
          <a:xfrm>
            <a:off x="6706473" y="12801600"/>
            <a:ext cx="10771002" cy="95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4800" b="1" i="1" dirty="0">
                <a:solidFill>
                  <a:schemeClr val="bg1"/>
                </a:solidFill>
              </a:rPr>
              <a:t>workbook - page </a:t>
            </a:r>
            <a:r>
              <a:rPr lang="en-US" sz="4800" b="1" i="1" dirty="0" smtClean="0">
                <a:solidFill>
                  <a:schemeClr val="bg1"/>
                </a:solidFill>
              </a:rPr>
              <a:t>19</a:t>
            </a:r>
            <a:endParaRPr lang="en-US" sz="4800" b="1" i="1" dirty="0">
              <a:solidFill>
                <a:schemeClr val="bg1"/>
              </a:solidFill>
            </a:endParaRPr>
          </a:p>
        </p:txBody>
      </p:sp>
      <p:pic>
        <p:nvPicPr>
          <p:cNvPr id="2" name="Picture 1" descr="CO_IG_2_tra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8027" y="3638150"/>
            <a:ext cx="6108786" cy="8648295"/>
          </a:xfrm>
          <a:prstGeom prst="rect">
            <a:avLst/>
          </a:prstGeom>
        </p:spPr>
      </p:pic>
      <p:pic>
        <p:nvPicPr>
          <p:cNvPr id="6" name="Picture 5" descr="Screen Shot 2015-03-30 at 11.49.4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0781" y="3563511"/>
            <a:ext cx="12013388" cy="8722934"/>
          </a:xfrm>
          <a:prstGeom prst="rect">
            <a:avLst/>
          </a:prstGeom>
          <a:ln>
            <a:solidFill>
              <a:schemeClr val="tx1">
                <a:lumMod val="50000"/>
              </a:schemeClr>
            </a:solidFill>
          </a:ln>
        </p:spPr>
      </p:pic>
    </p:spTree>
    <p:extLst>
      <p:ext uri="{BB962C8B-B14F-4D97-AF65-F5344CB8AC3E}">
        <p14:creationId xmlns:p14="http://schemas.microsoft.com/office/powerpoint/2010/main" val="405785304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r>
              <a:rPr lang="en-US" sz="9500" dirty="0" smtClean="0">
                <a:latin typeface="Calibri" pitchFamily="34" charset="0"/>
                <a:ea typeface="ＭＳ Ｐゴシック" pitchFamily="34" charset="-128"/>
                <a:cs typeface="Calibri" pitchFamily="34" charset="0"/>
              </a:rPr>
              <a:t>Satori</a:t>
            </a:r>
            <a:endParaRPr lang="en-US" dirty="0" smtClean="0">
              <a:latin typeface="Calibri" pitchFamily="34" charset="0"/>
              <a:ea typeface="ＭＳ Ｐゴシック" pitchFamily="34" charset="-128"/>
              <a:cs typeface="Calibri" pitchFamily="34" charset="0"/>
            </a:endParaRPr>
          </a:p>
        </p:txBody>
      </p:sp>
      <p:pic>
        <p:nvPicPr>
          <p:cNvPr id="7171" name="Picture 2" descr="C:\Users\Kevin Karschnik\Pictures\Satori2.gif"/>
          <p:cNvPicPr>
            <a:picLocks noChangeAspect="1" noChangeArrowheads="1"/>
          </p:cNvPicPr>
          <p:nvPr/>
        </p:nvPicPr>
        <p:blipFill>
          <a:blip r:embed="rId3">
            <a:extLst>
              <a:ext uri="{28A0092B-C50C-407E-A947-70E740481C1C}">
                <a14:useLocalDpi xmlns:a14="http://schemas.microsoft.com/office/drawing/2010/main" val="0"/>
              </a:ext>
            </a:extLst>
          </a:blip>
          <a:srcRect t="2213"/>
          <a:stretch>
            <a:fillRect/>
          </a:stretch>
        </p:blipFill>
        <p:spPr bwMode="auto">
          <a:xfrm>
            <a:off x="3151223" y="4151127"/>
            <a:ext cx="5342528" cy="777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1"/>
          <p:cNvSpPr txBox="1">
            <a:spLocks noChangeArrowheads="1"/>
          </p:cNvSpPr>
          <p:nvPr/>
        </p:nvSpPr>
        <p:spPr bwMode="auto">
          <a:xfrm>
            <a:off x="10791739" y="3625521"/>
            <a:ext cx="8978863" cy="757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23900" b="1" dirty="0"/>
              <a:t>Page 51</a:t>
            </a:r>
          </a:p>
        </p:txBody>
      </p:sp>
    </p:spTree>
    <p:extLst>
      <p:ext uri="{BB962C8B-B14F-4D97-AF65-F5344CB8AC3E}">
        <p14:creationId xmlns:p14="http://schemas.microsoft.com/office/powerpoint/2010/main" val="205240962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7-10 at 11.19.4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184" y="2085888"/>
            <a:ext cx="13094592" cy="10472169"/>
          </a:xfrm>
          <a:prstGeom prst="rect">
            <a:avLst/>
          </a:prstGeom>
          <a:ln>
            <a:solidFill>
              <a:srgbClr val="3A3B39"/>
            </a:solidFill>
          </a:ln>
        </p:spPr>
      </p:pic>
      <p:sp>
        <p:nvSpPr>
          <p:cNvPr id="4" name="TextBox 3"/>
          <p:cNvSpPr txBox="1"/>
          <p:nvPr/>
        </p:nvSpPr>
        <p:spPr>
          <a:xfrm>
            <a:off x="14210120" y="3912729"/>
            <a:ext cx="10177055" cy="3970318"/>
          </a:xfrm>
          <a:prstGeom prst="rect">
            <a:avLst/>
          </a:prstGeom>
          <a:noFill/>
        </p:spPr>
        <p:txBody>
          <a:bodyPr wrap="square" rtlCol="0">
            <a:spAutoFit/>
          </a:bodyPr>
          <a:lstStyle/>
          <a:p>
            <a:r>
              <a:rPr lang="en-US" sz="7200" b="1" dirty="0" err="1" smtClean="0">
                <a:solidFill>
                  <a:schemeClr val="accent1"/>
                </a:solidFill>
              </a:rPr>
              <a:t>CorporateOvations.com</a:t>
            </a:r>
            <a:endParaRPr lang="en-US" sz="3600" b="1" dirty="0" smtClean="0">
              <a:solidFill>
                <a:schemeClr val="accent1"/>
              </a:solidFill>
            </a:endParaRPr>
          </a:p>
          <a:p>
            <a:endParaRPr lang="en-US" sz="3600" dirty="0" smtClean="0"/>
          </a:p>
          <a:p>
            <a:endParaRPr lang="en-US" sz="3600" dirty="0"/>
          </a:p>
          <a:p>
            <a:endParaRPr lang="en-US" sz="3600" dirty="0"/>
          </a:p>
          <a:p>
            <a:r>
              <a:rPr lang="en-US" sz="7200" dirty="0" smtClean="0"/>
              <a:t>More FREE Tools</a:t>
            </a:r>
            <a:endParaRPr lang="en-US" sz="3600" dirty="0"/>
          </a:p>
        </p:txBody>
      </p:sp>
    </p:spTree>
    <p:extLst>
      <p:ext uri="{BB962C8B-B14F-4D97-AF65-F5344CB8AC3E}">
        <p14:creationId xmlns:p14="http://schemas.microsoft.com/office/powerpoint/2010/main" val="402978082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r>
              <a:rPr lang="en-US" sz="9500" dirty="0">
                <a:latin typeface="Calibri" pitchFamily="34" charset="0"/>
                <a:ea typeface="ＭＳ Ｐゴシック" pitchFamily="34" charset="-128"/>
                <a:cs typeface="Calibri" pitchFamily="34" charset="0"/>
              </a:rPr>
              <a:t>Satori</a:t>
            </a:r>
            <a:endParaRPr lang="en-US" dirty="0" smtClean="0">
              <a:latin typeface="Calibri" pitchFamily="34" charset="0"/>
              <a:ea typeface="ＭＳ Ｐゴシック" pitchFamily="34" charset="-128"/>
              <a:cs typeface="Calibri" pitchFamily="34" charset="0"/>
            </a:endParaRPr>
          </a:p>
        </p:txBody>
      </p:sp>
      <p:pic>
        <p:nvPicPr>
          <p:cNvPr id="26627" name="Picture 2" descr="C:\Users\Kevin Karschnik\Pictures\Satori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5513" y="2438400"/>
            <a:ext cx="7813921" cy="838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364549" y="10972801"/>
            <a:ext cx="2206287" cy="881574"/>
          </a:xfrm>
          <a:prstGeom prst="rect">
            <a:avLst/>
          </a:prstGeom>
          <a:noFill/>
        </p:spPr>
        <p:txBody>
          <a:bodyPr wrap="none" lIns="217728" tIns="108864" rIns="217728" bIns="108864" rtlCol="0">
            <a:spAutoFit/>
          </a:bodyPr>
          <a:lstStyle/>
          <a:p>
            <a:r>
              <a:rPr lang="en-US" dirty="0" smtClean="0"/>
              <a:t>Page 51</a:t>
            </a:r>
            <a:endParaRPr lang="en-US" dirty="0"/>
          </a:p>
        </p:txBody>
      </p:sp>
    </p:spTree>
    <p:extLst>
      <p:ext uri="{BB962C8B-B14F-4D97-AF65-F5344CB8AC3E}">
        <p14:creationId xmlns:p14="http://schemas.microsoft.com/office/powerpoint/2010/main" val="90157786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bwMode="auto">
          <a:xfrm>
            <a:off x="9885301" y="6203797"/>
            <a:ext cx="10951203" cy="472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algn="l" eaLnBrk="1" hangingPunct="1"/>
            <a:r>
              <a:rPr lang="en-US" sz="9500" dirty="0">
                <a:latin typeface="Calibri" pitchFamily="34" charset="0"/>
                <a:ea typeface="ＭＳ Ｐゴシック" pitchFamily="34" charset="-128"/>
                <a:cs typeface="Calibri" pitchFamily="34" charset="0"/>
              </a:rPr>
              <a:t>Unit Three:  </a:t>
            </a:r>
            <a:br>
              <a:rPr lang="en-US" sz="9500" dirty="0">
                <a:latin typeface="Calibri" pitchFamily="34" charset="0"/>
                <a:ea typeface="ＭＳ Ｐゴシック" pitchFamily="34" charset="-128"/>
                <a:cs typeface="Calibri" pitchFamily="34" charset="0"/>
              </a:rPr>
            </a:br>
            <a:r>
              <a:rPr lang="en-US" sz="9500" dirty="0">
                <a:latin typeface="Calibri" pitchFamily="34" charset="0"/>
                <a:ea typeface="ＭＳ Ｐゴシック" pitchFamily="34" charset="-128"/>
                <a:cs typeface="Calibri" pitchFamily="34" charset="0"/>
              </a:rPr>
              <a:t>Developing Your Presentation</a:t>
            </a:r>
            <a:endParaRPr lang="en-US" sz="6700" dirty="0">
              <a:latin typeface="Calibri" pitchFamily="34" charset="0"/>
              <a:ea typeface="ＭＳ Ｐゴシック" pitchFamily="34" charset="-128"/>
              <a:cs typeface="Calibri" pitchFamily="34" charset="0"/>
            </a:endParaRPr>
          </a:p>
        </p:txBody>
      </p:sp>
      <p:pic>
        <p:nvPicPr>
          <p:cNvPr id="35844" name="Picture 4" descr="Sand Dollars.bmp"/>
          <p:cNvPicPr>
            <a:picLocks noChangeAspect="1"/>
          </p:cNvPicPr>
          <p:nvPr/>
        </p:nvPicPr>
        <p:blipFill>
          <a:blip r:embed="rId3">
            <a:extLst>
              <a:ext uri="{28A0092B-C50C-407E-A947-70E740481C1C}">
                <a14:useLocalDpi xmlns:a14="http://schemas.microsoft.com/office/drawing/2010/main" val="0"/>
              </a:ext>
            </a:extLst>
          </a:blip>
          <a:srcRect l="32520" b="24390"/>
          <a:stretch>
            <a:fillRect/>
          </a:stretch>
        </p:blipFill>
        <p:spPr bwMode="auto">
          <a:xfrm>
            <a:off x="0" y="7619999"/>
            <a:ext cx="8433898" cy="5319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orporate Ovation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85301" y="3649401"/>
            <a:ext cx="6214374" cy="250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
          <p:cNvSpPr txBox="1">
            <a:spLocks noChangeArrowheads="1"/>
          </p:cNvSpPr>
          <p:nvPr/>
        </p:nvSpPr>
        <p:spPr bwMode="auto">
          <a:xfrm>
            <a:off x="6706473" y="12801600"/>
            <a:ext cx="10771002" cy="95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4800" b="1" i="1" dirty="0">
                <a:solidFill>
                  <a:schemeClr val="bg1"/>
                </a:solidFill>
              </a:rPr>
              <a:t>workbook </a:t>
            </a:r>
            <a:r>
              <a:rPr lang="mr-IN" sz="4800" b="1" i="1" dirty="0" smtClean="0">
                <a:solidFill>
                  <a:schemeClr val="bg1"/>
                </a:solidFill>
              </a:rPr>
              <a:t>–</a:t>
            </a:r>
            <a:r>
              <a:rPr lang="en-US" sz="4800" b="1" i="1" dirty="0" smtClean="0">
                <a:solidFill>
                  <a:schemeClr val="bg1"/>
                </a:solidFill>
              </a:rPr>
              <a:t> </a:t>
            </a:r>
            <a:r>
              <a:rPr lang="en-US" sz="4800" b="1" i="1" dirty="0">
                <a:solidFill>
                  <a:schemeClr val="bg1"/>
                </a:solidFill>
              </a:rPr>
              <a:t>page </a:t>
            </a:r>
            <a:r>
              <a:rPr lang="en-US" sz="4800" b="1" i="1" dirty="0" smtClean="0">
                <a:solidFill>
                  <a:schemeClr val="bg1"/>
                </a:solidFill>
              </a:rPr>
              <a:t>21</a:t>
            </a:r>
            <a:endParaRPr lang="en-US" sz="4800" b="1" i="1" dirty="0">
              <a:solidFill>
                <a:schemeClr val="bg1"/>
              </a:solidFill>
            </a:endParaRPr>
          </a:p>
        </p:txBody>
      </p:sp>
    </p:spTree>
    <p:extLst>
      <p:ext uri="{BB962C8B-B14F-4D97-AF65-F5344CB8AC3E}">
        <p14:creationId xmlns:p14="http://schemas.microsoft.com/office/powerpoint/2010/main" val="2640368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rot="10800000" flipH="1" flipV="1">
            <a:off x="2452303" y="719478"/>
            <a:ext cx="19712966"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eaLnBrk="1" hangingPunct="1"/>
            <a:r>
              <a:rPr lang="en-US" dirty="0" smtClean="0">
                <a:latin typeface="Calibri" pitchFamily="34" charset="0"/>
                <a:ea typeface="ＭＳ Ｐゴシック" pitchFamily="34" charset="-128"/>
                <a:cs typeface="Calibri" pitchFamily="34" charset="0"/>
              </a:rPr>
              <a:t>Presenting is a Process</a:t>
            </a:r>
            <a:endParaRPr lang="en-US" baseline="30000" dirty="0" smtClean="0">
              <a:latin typeface="Calibri" pitchFamily="34" charset="0"/>
              <a:ea typeface="ＭＳ Ｐゴシック" pitchFamily="34" charset="-128"/>
              <a:cs typeface="Calibri" pitchFamily="34" charset="0"/>
            </a:endParaRPr>
          </a:p>
        </p:txBody>
      </p:sp>
      <p:pic>
        <p:nvPicPr>
          <p:cNvPr id="37891" name="Picture 1" descr="iSpeak Presenting Model 200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5328" y="2954673"/>
            <a:ext cx="9886604" cy="9466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558798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rot="10800000" flipH="1" flipV="1">
            <a:off x="1422585" y="685156"/>
            <a:ext cx="19712966"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eaLnBrk="1" hangingPunct="1"/>
            <a:r>
              <a:rPr lang="en-US" dirty="0" smtClean="0">
                <a:latin typeface="Calibri" pitchFamily="34" charset="0"/>
                <a:ea typeface="ＭＳ Ｐゴシック" pitchFamily="34" charset="-128"/>
                <a:cs typeface="Calibri" pitchFamily="34" charset="0"/>
              </a:rPr>
              <a:t>How NOT to open a presentation</a:t>
            </a:r>
          </a:p>
        </p:txBody>
      </p:sp>
      <p:sp>
        <p:nvSpPr>
          <p:cNvPr id="4" name="TextBox 1"/>
          <p:cNvSpPr txBox="1">
            <a:spLocks noChangeArrowheads="1"/>
          </p:cNvSpPr>
          <p:nvPr/>
        </p:nvSpPr>
        <p:spPr bwMode="auto">
          <a:xfrm>
            <a:off x="6706473" y="12801600"/>
            <a:ext cx="10771002" cy="95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4800" b="1" i="1" dirty="0">
                <a:solidFill>
                  <a:schemeClr val="bg1"/>
                </a:solidFill>
              </a:rPr>
              <a:t>workbook </a:t>
            </a:r>
            <a:r>
              <a:rPr lang="mr-IN" sz="4800" b="1" i="1" dirty="0" smtClean="0">
                <a:solidFill>
                  <a:schemeClr val="bg1"/>
                </a:solidFill>
              </a:rPr>
              <a:t>–</a:t>
            </a:r>
            <a:r>
              <a:rPr lang="en-US" sz="4800" b="1" i="1" dirty="0" smtClean="0">
                <a:solidFill>
                  <a:schemeClr val="bg1"/>
                </a:solidFill>
              </a:rPr>
              <a:t> </a:t>
            </a:r>
            <a:r>
              <a:rPr lang="en-US" sz="4800" b="1" i="1" dirty="0">
                <a:solidFill>
                  <a:schemeClr val="bg1"/>
                </a:solidFill>
              </a:rPr>
              <a:t>page </a:t>
            </a:r>
            <a:r>
              <a:rPr lang="en-US" sz="4800" b="1" i="1" dirty="0" smtClean="0">
                <a:solidFill>
                  <a:schemeClr val="bg1"/>
                </a:solidFill>
              </a:rPr>
              <a:t>22</a:t>
            </a:r>
            <a:endParaRPr lang="en-US" sz="4800" b="1" i="1" dirty="0">
              <a:solidFill>
                <a:schemeClr val="bg1"/>
              </a:solidFill>
            </a:endParaRPr>
          </a:p>
        </p:txBody>
      </p:sp>
      <p:sp>
        <p:nvSpPr>
          <p:cNvPr id="6" name="TextBox 5"/>
          <p:cNvSpPr txBox="1"/>
          <p:nvPr/>
        </p:nvSpPr>
        <p:spPr>
          <a:xfrm>
            <a:off x="5670116" y="4034620"/>
            <a:ext cx="13154673" cy="2800767"/>
          </a:xfrm>
          <a:prstGeom prst="rect">
            <a:avLst/>
          </a:prstGeom>
          <a:noFill/>
        </p:spPr>
        <p:txBody>
          <a:bodyPr wrap="square" rtlCol="0">
            <a:spAutoFit/>
          </a:bodyPr>
          <a:lstStyle/>
          <a:p>
            <a:pPr algn="ctr"/>
            <a:r>
              <a:rPr lang="en-US" sz="8800" dirty="0" smtClean="0"/>
              <a:t>Poor Presentation Opening Video</a:t>
            </a:r>
            <a:endParaRPr lang="en-US" sz="8800" dirty="0"/>
          </a:p>
        </p:txBody>
      </p:sp>
    </p:spTree>
    <p:extLst>
      <p:ext uri="{BB962C8B-B14F-4D97-AF65-F5344CB8AC3E}">
        <p14:creationId xmlns:p14="http://schemas.microsoft.com/office/powerpoint/2010/main" val="95946183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4387175" cy="13716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endParaRPr lang="en-US"/>
          </a:p>
        </p:txBody>
      </p:sp>
      <p:pic>
        <p:nvPicPr>
          <p:cNvPr id="4" name="Picture 3" descr="Corporate Ovations-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3681" y="457200"/>
            <a:ext cx="4905037" cy="2165684"/>
          </a:xfrm>
          <a:prstGeom prst="rect">
            <a:avLst/>
          </a:prstGeom>
        </p:spPr>
      </p:pic>
      <p:sp>
        <p:nvSpPr>
          <p:cNvPr id="6" name="Rounded Rectangle 5"/>
          <p:cNvSpPr/>
          <p:nvPr/>
        </p:nvSpPr>
        <p:spPr>
          <a:xfrm>
            <a:off x="1219359" y="111252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Audience</a:t>
            </a:r>
          </a:p>
        </p:txBody>
      </p:sp>
      <p:sp>
        <p:nvSpPr>
          <p:cNvPr id="7" name="Rounded Rectangle 6"/>
          <p:cNvSpPr/>
          <p:nvPr/>
        </p:nvSpPr>
        <p:spPr>
          <a:xfrm>
            <a:off x="1219359" y="83820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Body</a:t>
            </a:r>
          </a:p>
        </p:txBody>
      </p:sp>
      <p:sp>
        <p:nvSpPr>
          <p:cNvPr id="8" name="Rounded Rectangle 7"/>
          <p:cNvSpPr/>
          <p:nvPr/>
        </p:nvSpPr>
        <p:spPr>
          <a:xfrm>
            <a:off x="1219359" y="56388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Attention</a:t>
            </a:r>
          </a:p>
        </p:txBody>
      </p:sp>
      <p:sp>
        <p:nvSpPr>
          <p:cNvPr id="9" name="Rounded Rectangle 8"/>
          <p:cNvSpPr/>
          <p:nvPr/>
        </p:nvSpPr>
        <p:spPr>
          <a:xfrm>
            <a:off x="1219359" y="28956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Credibility</a:t>
            </a:r>
          </a:p>
        </p:txBody>
      </p:sp>
      <p:pic>
        <p:nvPicPr>
          <p:cNvPr id="10" name="Picture 9"/>
          <p:cNvPicPr>
            <a:picLocks noChangeAspect="1"/>
          </p:cNvPicPr>
          <p:nvPr/>
        </p:nvPicPr>
        <p:blipFill rotWithShape="1">
          <a:blip r:embed="rId4">
            <a:lum bright="70000" contrast="-70000"/>
          </a:blip>
          <a:srcRect t="14062"/>
          <a:stretch/>
        </p:blipFill>
        <p:spPr>
          <a:xfrm rot="15235984">
            <a:off x="2713037" y="10571701"/>
            <a:ext cx="1445216" cy="4057691"/>
          </a:xfrm>
          <a:prstGeom prst="rect">
            <a:avLst/>
          </a:prstGeom>
        </p:spPr>
      </p:pic>
      <p:pic>
        <p:nvPicPr>
          <p:cNvPr id="11" name="Picture 10"/>
          <p:cNvPicPr>
            <a:picLocks noChangeAspect="1"/>
          </p:cNvPicPr>
          <p:nvPr/>
        </p:nvPicPr>
        <p:blipFill>
          <a:blip r:embed="rId5">
            <a:duotone>
              <a:schemeClr val="bg2">
                <a:shade val="45000"/>
                <a:satMod val="135000"/>
              </a:schemeClr>
              <a:prstClr val="white"/>
            </a:duotone>
          </a:blip>
          <a:stretch>
            <a:fillRect/>
          </a:stretch>
        </p:blipFill>
        <p:spPr>
          <a:xfrm rot="1717969">
            <a:off x="2355231" y="5667240"/>
            <a:ext cx="1907648" cy="2648040"/>
          </a:xfrm>
          <a:prstGeom prst="rect">
            <a:avLst/>
          </a:prstGeom>
        </p:spPr>
      </p:pic>
      <p:pic>
        <p:nvPicPr>
          <p:cNvPr id="13" name="Picture 12"/>
          <p:cNvPicPr>
            <a:picLocks noChangeAspect="1"/>
          </p:cNvPicPr>
          <p:nvPr/>
        </p:nvPicPr>
        <p:blipFill>
          <a:blip r:embed="rId6">
            <a:clrChange>
              <a:clrFrom>
                <a:srgbClr val="FFFFFF"/>
              </a:clrFrom>
              <a:clrTo>
                <a:srgbClr val="FFFFFF">
                  <a:alpha val="0"/>
                </a:srgbClr>
              </a:clrTo>
            </a:clrChange>
            <a:lum bright="70000" contrast="-70000"/>
          </a:blip>
          <a:stretch>
            <a:fillRect/>
          </a:stretch>
        </p:blipFill>
        <p:spPr>
          <a:xfrm>
            <a:off x="1625812" y="2895600"/>
            <a:ext cx="3617799" cy="2438400"/>
          </a:xfrm>
          <a:prstGeom prst="rect">
            <a:avLst/>
          </a:prstGeom>
        </p:spPr>
      </p:pic>
      <p:pic>
        <p:nvPicPr>
          <p:cNvPr id="14" name="Picture 13"/>
          <p:cNvPicPr>
            <a:picLocks noChangeAspect="1"/>
          </p:cNvPicPr>
          <p:nvPr/>
        </p:nvPicPr>
        <p:blipFill rotWithShape="1">
          <a:blip r:embed="rId7">
            <a:lum bright="70000" contrast="-70000"/>
            <a:extLst>
              <a:ext uri="{BEBA8EAE-BF5A-486C-A8C5-ECC9F3942E4B}">
                <a14:imgProps xmlns:a14="http://schemas.microsoft.com/office/drawing/2010/main">
                  <a14:imgLayer r:embed="rId8">
                    <a14:imgEffect>
                      <a14:backgroundRemoval t="172" b="18143" l="32684" r="69048">
                        <a14:foregroundMark x1="57792" y1="8083" x2="57792" y2="8083"/>
                        <a14:foregroundMark x1="44156" y1="7825" x2="44156" y2="7825"/>
                        <a14:foregroundMark x1="50216" y1="10490" x2="50216" y2="10490"/>
                      </a14:backgroundRemoval>
                    </a14:imgEffect>
                  </a14:imgLayer>
                </a14:imgProps>
              </a:ext>
            </a:extLst>
          </a:blip>
          <a:srcRect l="31669" r="31311" b="81820"/>
          <a:stretch/>
        </p:blipFill>
        <p:spPr>
          <a:xfrm rot="21150597">
            <a:off x="2201877" y="8481858"/>
            <a:ext cx="2222900" cy="2060600"/>
          </a:xfrm>
          <a:prstGeom prst="rect">
            <a:avLst/>
          </a:prstGeom>
        </p:spPr>
      </p:pic>
    </p:spTree>
    <p:extLst>
      <p:ext uri="{BB962C8B-B14F-4D97-AF65-F5344CB8AC3E}">
        <p14:creationId xmlns:p14="http://schemas.microsoft.com/office/powerpoint/2010/main" val="522607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0116" y="4034620"/>
            <a:ext cx="13154673" cy="3293209"/>
          </a:xfrm>
          <a:prstGeom prst="rect">
            <a:avLst/>
          </a:prstGeom>
          <a:noFill/>
        </p:spPr>
        <p:txBody>
          <a:bodyPr wrap="square" rtlCol="0">
            <a:spAutoFit/>
          </a:bodyPr>
          <a:lstStyle/>
          <a:p>
            <a:pPr algn="ctr"/>
            <a:r>
              <a:rPr lang="en-US" sz="8800" dirty="0" smtClean="0"/>
              <a:t>Bill </a:t>
            </a:r>
            <a:r>
              <a:rPr lang="mr-IN" sz="8800" dirty="0" smtClean="0"/>
              <a:t>–</a:t>
            </a:r>
            <a:r>
              <a:rPr lang="en-US" sz="8800" dirty="0" smtClean="0"/>
              <a:t> CABA Video</a:t>
            </a:r>
          </a:p>
          <a:p>
            <a:pPr algn="ctr"/>
            <a:r>
              <a:rPr lang="en-US" sz="6000" i="1" dirty="0" smtClean="0"/>
              <a:t>(Tier 3 Engineer Internet going up and down video)</a:t>
            </a:r>
            <a:endParaRPr lang="en-US" sz="6000" i="1" dirty="0"/>
          </a:p>
        </p:txBody>
      </p:sp>
    </p:spTree>
    <p:extLst>
      <p:ext uri="{BB962C8B-B14F-4D97-AF65-F5344CB8AC3E}">
        <p14:creationId xmlns:p14="http://schemas.microsoft.com/office/powerpoint/2010/main" val="214630755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4387175" cy="13716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endParaRPr lang="en-US"/>
          </a:p>
        </p:txBody>
      </p:sp>
      <p:sp>
        <p:nvSpPr>
          <p:cNvPr id="6" name="Rounded Rectangle 5"/>
          <p:cNvSpPr/>
          <p:nvPr/>
        </p:nvSpPr>
        <p:spPr>
          <a:xfrm>
            <a:off x="1219359" y="111252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Audience</a:t>
            </a:r>
          </a:p>
        </p:txBody>
      </p:sp>
      <p:sp>
        <p:nvSpPr>
          <p:cNvPr id="7" name="Rounded Rectangle 6"/>
          <p:cNvSpPr/>
          <p:nvPr/>
        </p:nvSpPr>
        <p:spPr>
          <a:xfrm>
            <a:off x="1219359" y="83820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Body</a:t>
            </a:r>
          </a:p>
        </p:txBody>
      </p:sp>
      <p:sp>
        <p:nvSpPr>
          <p:cNvPr id="8" name="Rounded Rectangle 7"/>
          <p:cNvSpPr/>
          <p:nvPr/>
        </p:nvSpPr>
        <p:spPr>
          <a:xfrm>
            <a:off x="1219359" y="56388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Attention</a:t>
            </a:r>
          </a:p>
        </p:txBody>
      </p:sp>
      <p:sp>
        <p:nvSpPr>
          <p:cNvPr id="9" name="Rounded Rectangle 8"/>
          <p:cNvSpPr/>
          <p:nvPr/>
        </p:nvSpPr>
        <p:spPr>
          <a:xfrm>
            <a:off x="1219359" y="2895600"/>
            <a:ext cx="22151684" cy="2438400"/>
          </a:xfrm>
          <a:prstGeom prst="roundRect">
            <a:avLst/>
          </a:prstGeom>
          <a:solidFill>
            <a:srgbClr val="3C8C93"/>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Credibility</a:t>
            </a:r>
          </a:p>
        </p:txBody>
      </p:sp>
      <p:pic>
        <p:nvPicPr>
          <p:cNvPr id="10" name="Picture 9"/>
          <p:cNvPicPr>
            <a:picLocks noChangeAspect="1"/>
          </p:cNvPicPr>
          <p:nvPr/>
        </p:nvPicPr>
        <p:blipFill rotWithShape="1">
          <a:blip r:embed="rId3">
            <a:lum bright="70000" contrast="-70000"/>
          </a:blip>
          <a:srcRect t="14062"/>
          <a:stretch/>
        </p:blipFill>
        <p:spPr>
          <a:xfrm rot="15235984">
            <a:off x="2713037" y="10571701"/>
            <a:ext cx="1445216" cy="4057691"/>
          </a:xfrm>
          <a:prstGeom prst="rect">
            <a:avLst/>
          </a:prstGeom>
        </p:spPr>
      </p:pic>
      <p:pic>
        <p:nvPicPr>
          <p:cNvPr id="11" name="Picture 10"/>
          <p:cNvPicPr>
            <a:picLocks noChangeAspect="1"/>
          </p:cNvPicPr>
          <p:nvPr/>
        </p:nvPicPr>
        <p:blipFill>
          <a:blip r:embed="rId4">
            <a:duotone>
              <a:schemeClr val="bg2">
                <a:shade val="45000"/>
                <a:satMod val="135000"/>
              </a:schemeClr>
              <a:prstClr val="white"/>
            </a:duotone>
          </a:blip>
          <a:stretch>
            <a:fillRect/>
          </a:stretch>
        </p:blipFill>
        <p:spPr>
          <a:xfrm rot="1717969">
            <a:off x="2355231" y="5667240"/>
            <a:ext cx="1907648" cy="2648040"/>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lum bright="70000" contrast="-70000"/>
          </a:blip>
          <a:stretch>
            <a:fillRect/>
          </a:stretch>
        </p:blipFill>
        <p:spPr>
          <a:xfrm>
            <a:off x="1625812" y="2895600"/>
            <a:ext cx="3617799" cy="2438400"/>
          </a:xfrm>
          <a:prstGeom prst="rect">
            <a:avLst/>
          </a:prstGeom>
        </p:spPr>
      </p:pic>
      <p:pic>
        <p:nvPicPr>
          <p:cNvPr id="14" name="Picture 13"/>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backgroundRemoval t="172" b="18143" l="32684" r="69048">
                        <a14:foregroundMark x1="57792" y1="8083" x2="57792" y2="8083"/>
                        <a14:foregroundMark x1="44156" y1="7825" x2="44156" y2="7825"/>
                        <a14:foregroundMark x1="50216" y1="10490" x2="50216" y2="10490"/>
                      </a14:backgroundRemoval>
                    </a14:imgEffect>
                  </a14:imgLayer>
                </a14:imgProps>
              </a:ext>
            </a:extLst>
          </a:blip>
          <a:srcRect l="31669" r="31311" b="81820"/>
          <a:stretch/>
        </p:blipFill>
        <p:spPr>
          <a:xfrm rot="21150597">
            <a:off x="2201877" y="8481858"/>
            <a:ext cx="2222900" cy="2060600"/>
          </a:xfrm>
          <a:prstGeom prst="rect">
            <a:avLst/>
          </a:prstGeom>
        </p:spPr>
      </p:pic>
      <p:pic>
        <p:nvPicPr>
          <p:cNvPr id="12" name="Picture 11" descr="Corporate Ovations-1.ep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13681" y="457200"/>
            <a:ext cx="4905037" cy="2165684"/>
          </a:xfrm>
          <a:prstGeom prst="rect">
            <a:avLst/>
          </a:prstGeom>
        </p:spPr>
      </p:pic>
    </p:spTree>
    <p:extLst>
      <p:ext uri="{BB962C8B-B14F-4D97-AF65-F5344CB8AC3E}">
        <p14:creationId xmlns:p14="http://schemas.microsoft.com/office/powerpoint/2010/main" val="2416317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C:\Users\Kevin's Laptop\Pictures\iSpeak-pics\Why are YOU speaki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97" y="1828801"/>
            <a:ext cx="22215194" cy="8887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049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4387175" cy="13716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endParaRPr lang="en-US"/>
          </a:p>
        </p:txBody>
      </p:sp>
      <p:sp>
        <p:nvSpPr>
          <p:cNvPr id="6" name="Rounded Rectangle 5"/>
          <p:cNvSpPr/>
          <p:nvPr/>
        </p:nvSpPr>
        <p:spPr>
          <a:xfrm>
            <a:off x="1219359" y="111252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Audience</a:t>
            </a:r>
          </a:p>
        </p:txBody>
      </p:sp>
      <p:sp>
        <p:nvSpPr>
          <p:cNvPr id="7" name="Rounded Rectangle 6"/>
          <p:cNvSpPr/>
          <p:nvPr/>
        </p:nvSpPr>
        <p:spPr>
          <a:xfrm>
            <a:off x="1219359" y="83820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Body</a:t>
            </a:r>
          </a:p>
        </p:txBody>
      </p:sp>
      <p:sp>
        <p:nvSpPr>
          <p:cNvPr id="8" name="Rounded Rectangle 7"/>
          <p:cNvSpPr/>
          <p:nvPr/>
        </p:nvSpPr>
        <p:spPr>
          <a:xfrm>
            <a:off x="1219359" y="5638800"/>
            <a:ext cx="22151684" cy="2438400"/>
          </a:xfrm>
          <a:prstGeom prst="roundRect">
            <a:avLst/>
          </a:prstGeom>
          <a:solidFill>
            <a:srgbClr val="3C8C93"/>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Attention</a:t>
            </a:r>
          </a:p>
        </p:txBody>
      </p:sp>
      <p:sp>
        <p:nvSpPr>
          <p:cNvPr id="9" name="Rounded Rectangle 8"/>
          <p:cNvSpPr/>
          <p:nvPr/>
        </p:nvSpPr>
        <p:spPr>
          <a:xfrm>
            <a:off x="1219359" y="28956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Credibility</a:t>
            </a:r>
          </a:p>
        </p:txBody>
      </p:sp>
      <p:pic>
        <p:nvPicPr>
          <p:cNvPr id="10" name="Picture 9"/>
          <p:cNvPicPr>
            <a:picLocks noChangeAspect="1"/>
          </p:cNvPicPr>
          <p:nvPr/>
        </p:nvPicPr>
        <p:blipFill rotWithShape="1">
          <a:blip r:embed="rId3">
            <a:lum bright="70000" contrast="-70000"/>
          </a:blip>
          <a:srcRect t="14062"/>
          <a:stretch/>
        </p:blipFill>
        <p:spPr>
          <a:xfrm rot="15235984">
            <a:off x="2713037" y="10571701"/>
            <a:ext cx="1445216" cy="4057691"/>
          </a:xfrm>
          <a:prstGeom prst="rect">
            <a:avLst/>
          </a:prstGeom>
        </p:spPr>
      </p:pic>
      <p:pic>
        <p:nvPicPr>
          <p:cNvPr id="11" name="Picture 10"/>
          <p:cNvPicPr>
            <a:picLocks noChangeAspect="1"/>
          </p:cNvPicPr>
          <p:nvPr/>
        </p:nvPicPr>
        <p:blipFill>
          <a:blip r:embed="rId4">
            <a:duotone>
              <a:schemeClr val="bg2">
                <a:shade val="45000"/>
                <a:satMod val="135000"/>
              </a:schemeClr>
              <a:prstClr val="white"/>
            </a:duotone>
          </a:blip>
          <a:stretch>
            <a:fillRect/>
          </a:stretch>
        </p:blipFill>
        <p:spPr>
          <a:xfrm rot="1717969">
            <a:off x="2355231" y="5667240"/>
            <a:ext cx="1907648" cy="2648040"/>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lum bright="70000" contrast="-70000"/>
          </a:blip>
          <a:stretch>
            <a:fillRect/>
          </a:stretch>
        </p:blipFill>
        <p:spPr>
          <a:xfrm>
            <a:off x="1625812" y="2895600"/>
            <a:ext cx="3617799" cy="2438400"/>
          </a:xfrm>
          <a:prstGeom prst="rect">
            <a:avLst/>
          </a:prstGeom>
        </p:spPr>
      </p:pic>
      <p:pic>
        <p:nvPicPr>
          <p:cNvPr id="14" name="Picture 13"/>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backgroundRemoval t="172" b="18143" l="32684" r="69048">
                        <a14:foregroundMark x1="57792" y1="8083" x2="57792" y2="8083"/>
                        <a14:foregroundMark x1="44156" y1="7825" x2="44156" y2="7825"/>
                        <a14:foregroundMark x1="50216" y1="10490" x2="50216" y2="10490"/>
                      </a14:backgroundRemoval>
                    </a14:imgEffect>
                  </a14:imgLayer>
                </a14:imgProps>
              </a:ext>
            </a:extLst>
          </a:blip>
          <a:srcRect l="31669" r="31311" b="81820"/>
          <a:stretch/>
        </p:blipFill>
        <p:spPr>
          <a:xfrm rot="21150597">
            <a:off x="2201877" y="8481858"/>
            <a:ext cx="2222900" cy="2060600"/>
          </a:xfrm>
          <a:prstGeom prst="rect">
            <a:avLst/>
          </a:prstGeom>
        </p:spPr>
      </p:pic>
      <p:pic>
        <p:nvPicPr>
          <p:cNvPr id="12" name="Picture 11" descr="Corporate Ovations-1.ep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13681" y="457200"/>
            <a:ext cx="4905037" cy="2165684"/>
          </a:xfrm>
          <a:prstGeom prst="rect">
            <a:avLst/>
          </a:prstGeom>
        </p:spPr>
      </p:pic>
    </p:spTree>
    <p:extLst>
      <p:ext uri="{BB962C8B-B14F-4D97-AF65-F5344CB8AC3E}">
        <p14:creationId xmlns:p14="http://schemas.microsoft.com/office/powerpoint/2010/main" val="1453961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bwMode="auto">
          <a:xfrm>
            <a:off x="10039739" y="6752221"/>
            <a:ext cx="11639827" cy="472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algn="l" eaLnBrk="1" hangingPunct="1"/>
            <a:r>
              <a:rPr lang="en-US" sz="9500" dirty="0">
                <a:latin typeface="Calibri" pitchFamily="34" charset="0"/>
                <a:ea typeface="ＭＳ Ｐゴシック" pitchFamily="34" charset="-128"/>
                <a:cs typeface="Calibri" pitchFamily="34" charset="0"/>
              </a:rPr>
              <a:t>Unit One:  </a:t>
            </a:r>
            <a:br>
              <a:rPr lang="en-US" sz="9500" dirty="0">
                <a:latin typeface="Calibri" pitchFamily="34" charset="0"/>
                <a:ea typeface="ＭＳ Ｐゴシック" pitchFamily="34" charset="-128"/>
                <a:cs typeface="Calibri" pitchFamily="34" charset="0"/>
              </a:rPr>
            </a:br>
            <a:r>
              <a:rPr lang="en-US" sz="9500" dirty="0">
                <a:latin typeface="Calibri" pitchFamily="34" charset="0"/>
                <a:ea typeface="ＭＳ Ｐゴシック" pitchFamily="34" charset="-128"/>
                <a:cs typeface="Calibri" pitchFamily="34" charset="0"/>
              </a:rPr>
              <a:t>Presentations and Communication</a:t>
            </a:r>
            <a:endParaRPr lang="en-US" sz="6700" dirty="0">
              <a:latin typeface="Calibri" pitchFamily="34" charset="0"/>
              <a:ea typeface="ＭＳ Ｐゴシック" pitchFamily="34" charset="-128"/>
              <a:cs typeface="Calibri" pitchFamily="34" charset="0"/>
            </a:endParaRPr>
          </a:p>
        </p:txBody>
      </p:sp>
      <p:pic>
        <p:nvPicPr>
          <p:cNvPr id="8196" name="Picture 2" descr="C:\Users\Kevin Karschnik\Documents\iSpeak\Marketing\Graphics\microphone.jpg"/>
          <p:cNvPicPr>
            <a:picLocks noChangeAspect="1" noChangeArrowheads="1"/>
          </p:cNvPicPr>
          <p:nvPr/>
        </p:nvPicPr>
        <p:blipFill>
          <a:blip r:embed="rId3">
            <a:extLst>
              <a:ext uri="{28A0092B-C50C-407E-A947-70E740481C1C}">
                <a14:useLocalDpi xmlns:a14="http://schemas.microsoft.com/office/drawing/2010/main" val="0"/>
              </a:ext>
            </a:extLst>
          </a:blip>
          <a:srcRect l="28789" t="2618" r="29945" b="1479"/>
          <a:stretch>
            <a:fillRect/>
          </a:stretch>
        </p:blipFill>
        <p:spPr bwMode="auto">
          <a:xfrm>
            <a:off x="2641945" y="3657600"/>
            <a:ext cx="4614934" cy="91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ORPORATE Ovations LOGO.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39739" y="3657599"/>
            <a:ext cx="7630950" cy="3094621"/>
          </a:xfrm>
          <a:prstGeom prst="rect">
            <a:avLst/>
          </a:prstGeom>
        </p:spPr>
      </p:pic>
    </p:spTree>
    <p:extLst>
      <p:ext uri="{BB962C8B-B14F-4D97-AF65-F5344CB8AC3E}">
        <p14:creationId xmlns:p14="http://schemas.microsoft.com/office/powerpoint/2010/main" val="112969381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24387175" cy="259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endParaRPr lang="en-US"/>
          </a:p>
        </p:txBody>
      </p:sp>
      <p:sp>
        <p:nvSpPr>
          <p:cNvPr id="5" name="Rounded Rectangle 4"/>
          <p:cNvSpPr/>
          <p:nvPr/>
        </p:nvSpPr>
        <p:spPr>
          <a:xfrm>
            <a:off x="1016132" y="19068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Attention</a:t>
            </a:r>
          </a:p>
        </p:txBody>
      </p:sp>
      <p:pic>
        <p:nvPicPr>
          <p:cNvPr id="6" name="Picture 5"/>
          <p:cNvPicPr>
            <a:picLocks noChangeAspect="1"/>
          </p:cNvPicPr>
          <p:nvPr/>
        </p:nvPicPr>
        <p:blipFill>
          <a:blip r:embed="rId2">
            <a:duotone>
              <a:schemeClr val="accent3">
                <a:shade val="45000"/>
                <a:satMod val="135000"/>
              </a:schemeClr>
              <a:prstClr val="white"/>
            </a:duotone>
          </a:blip>
          <a:stretch>
            <a:fillRect/>
          </a:stretch>
        </p:blipFill>
        <p:spPr>
          <a:xfrm rot="1717969">
            <a:off x="2152004" y="219120"/>
            <a:ext cx="1907648" cy="2648040"/>
          </a:xfrm>
          <a:prstGeom prst="rect">
            <a:avLst/>
          </a:prstGeom>
        </p:spPr>
      </p:pic>
      <p:sp>
        <p:nvSpPr>
          <p:cNvPr id="8" name="Rounded Rectangle 7"/>
          <p:cNvSpPr/>
          <p:nvPr/>
        </p:nvSpPr>
        <p:spPr>
          <a:xfrm>
            <a:off x="6300020" y="3048000"/>
            <a:ext cx="5487114" cy="41148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6700" dirty="0">
                <a:solidFill>
                  <a:srgbClr val="000000"/>
                </a:solidFill>
                <a:latin typeface="Apple Casual"/>
                <a:cs typeface="Apple Casual"/>
              </a:rPr>
              <a:t>Statement</a:t>
            </a:r>
          </a:p>
        </p:txBody>
      </p:sp>
      <p:sp>
        <p:nvSpPr>
          <p:cNvPr id="9" name="Rounded Rectangle 8"/>
          <p:cNvSpPr/>
          <p:nvPr/>
        </p:nvSpPr>
        <p:spPr>
          <a:xfrm>
            <a:off x="12600041" y="3048000"/>
            <a:ext cx="5487114" cy="4114800"/>
          </a:xfrm>
          <a:prstGeom prst="round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6700" dirty="0">
                <a:solidFill>
                  <a:srgbClr val="000000"/>
                </a:solidFill>
                <a:latin typeface="Apple Casual"/>
                <a:cs typeface="Apple Casual"/>
              </a:rPr>
              <a:t>Quote</a:t>
            </a:r>
          </a:p>
        </p:txBody>
      </p:sp>
      <p:sp>
        <p:nvSpPr>
          <p:cNvPr id="10" name="Rounded Rectangle 9"/>
          <p:cNvSpPr/>
          <p:nvPr/>
        </p:nvSpPr>
        <p:spPr>
          <a:xfrm>
            <a:off x="6300020" y="7772400"/>
            <a:ext cx="5487114" cy="4114800"/>
          </a:xfrm>
          <a:prstGeom prst="round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6700" dirty="0">
                <a:solidFill>
                  <a:srgbClr val="000000"/>
                </a:solidFill>
                <a:latin typeface="Apple Casual"/>
                <a:cs typeface="Apple Casual"/>
              </a:rPr>
              <a:t>Question</a:t>
            </a:r>
          </a:p>
        </p:txBody>
      </p:sp>
      <p:sp>
        <p:nvSpPr>
          <p:cNvPr id="11" name="Rounded Rectangle 10"/>
          <p:cNvSpPr/>
          <p:nvPr/>
        </p:nvSpPr>
        <p:spPr>
          <a:xfrm>
            <a:off x="12600041" y="7772400"/>
            <a:ext cx="5487114" cy="4114800"/>
          </a:xfrm>
          <a:prstGeom prst="round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6700" dirty="0">
                <a:solidFill>
                  <a:srgbClr val="000000"/>
                </a:solidFill>
                <a:latin typeface="Apple Casual"/>
                <a:cs typeface="Apple Casual"/>
              </a:rPr>
              <a:t>Story</a:t>
            </a:r>
          </a:p>
        </p:txBody>
      </p:sp>
    </p:spTree>
    <p:extLst>
      <p:ext uri="{BB962C8B-B14F-4D97-AF65-F5344CB8AC3E}">
        <p14:creationId xmlns:p14="http://schemas.microsoft.com/office/powerpoint/2010/main" val="383130244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r>
              <a:rPr lang="en-US" smtClean="0">
                <a:latin typeface="Calibri" pitchFamily="34" charset="0"/>
                <a:ea typeface="ＭＳ Ｐゴシック" pitchFamily="34" charset="-128"/>
                <a:cs typeface="Calibri" pitchFamily="34" charset="0"/>
              </a:rPr>
              <a:t>Attention: Statement</a:t>
            </a:r>
          </a:p>
        </p:txBody>
      </p:sp>
      <p:sp>
        <p:nvSpPr>
          <p:cNvPr id="51203" name="Rectangle 3"/>
          <p:cNvSpPr>
            <a:spLocks noGrp="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r>
              <a:rPr lang="en-US" dirty="0" smtClean="0">
                <a:latin typeface="Calibri" pitchFamily="34" charset="0"/>
                <a:ea typeface="ＭＳ Ｐゴシック" pitchFamily="34" charset="-128"/>
                <a:cs typeface="Times New Roman" pitchFamily="18" charset="0"/>
              </a:rPr>
              <a:t>Cost</a:t>
            </a:r>
          </a:p>
          <a:p>
            <a:r>
              <a:rPr lang="en-US" dirty="0" smtClean="0">
                <a:latin typeface="Calibri" pitchFamily="34" charset="0"/>
                <a:ea typeface="ＭＳ Ｐゴシック" pitchFamily="34" charset="-128"/>
                <a:cs typeface="Times New Roman" pitchFamily="18" charset="0"/>
              </a:rPr>
              <a:t>Savings</a:t>
            </a:r>
          </a:p>
          <a:p>
            <a:r>
              <a:rPr lang="en-US" dirty="0" smtClean="0">
                <a:latin typeface="Calibri" pitchFamily="34" charset="0"/>
                <a:ea typeface="ＭＳ Ｐゴシック" pitchFamily="34" charset="-128"/>
                <a:cs typeface="Times New Roman" pitchFamily="18" charset="0"/>
              </a:rPr>
              <a:t>ROI</a:t>
            </a:r>
          </a:p>
          <a:p>
            <a:r>
              <a:rPr lang="en-US" dirty="0" smtClean="0">
                <a:latin typeface="Calibri" pitchFamily="34" charset="0"/>
                <a:ea typeface="ＭＳ Ｐゴシック" pitchFamily="34" charset="-128"/>
                <a:cs typeface="Times New Roman" pitchFamily="18" charset="0"/>
              </a:rPr>
              <a:t>Hours</a:t>
            </a:r>
          </a:p>
          <a:p>
            <a:r>
              <a:rPr lang="en-US" dirty="0" smtClean="0">
                <a:latin typeface="Calibri" pitchFamily="34" charset="0"/>
                <a:ea typeface="ＭＳ Ｐゴシック" pitchFamily="34" charset="-128"/>
                <a:cs typeface="Times New Roman" pitchFamily="18" charset="0"/>
              </a:rPr>
              <a:t>Reflection</a:t>
            </a:r>
          </a:p>
        </p:txBody>
      </p:sp>
      <p:pic>
        <p:nvPicPr>
          <p:cNvPr id="51204" name="Picture 2" descr="http://calculatorinsurancemortgage.com/wp-content/uploads/2011/01/cim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1984" y="3108326"/>
            <a:ext cx="9145191"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1"/>
          <p:cNvSpPr txBox="1">
            <a:spLocks noChangeArrowheads="1"/>
          </p:cNvSpPr>
          <p:nvPr/>
        </p:nvSpPr>
        <p:spPr bwMode="auto">
          <a:xfrm>
            <a:off x="7647808" y="9025112"/>
            <a:ext cx="12193587" cy="315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r>
              <a:rPr lang="en-US" sz="19100" b="1" dirty="0">
                <a:solidFill>
                  <a:srgbClr val="0000FF"/>
                </a:solidFill>
                <a:latin typeface="Arial Black" pitchFamily="34" charset="0"/>
              </a:rPr>
              <a:t>316,000</a:t>
            </a:r>
            <a:endParaRPr lang="en-US" sz="2000" b="1" dirty="0">
              <a:solidFill>
                <a:srgbClr val="0000FF"/>
              </a:solidFill>
              <a:latin typeface="Arial Black" pitchFamily="34" charset="0"/>
            </a:endParaRPr>
          </a:p>
        </p:txBody>
      </p:sp>
    </p:spTree>
    <p:extLst>
      <p:ext uri="{BB962C8B-B14F-4D97-AF65-F5344CB8AC3E}">
        <p14:creationId xmlns:p14="http://schemas.microsoft.com/office/powerpoint/2010/main" val="392928167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24387175" cy="259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endParaRPr lang="en-US"/>
          </a:p>
        </p:txBody>
      </p:sp>
      <p:sp>
        <p:nvSpPr>
          <p:cNvPr id="5" name="Rounded Rectangle 4"/>
          <p:cNvSpPr/>
          <p:nvPr/>
        </p:nvSpPr>
        <p:spPr>
          <a:xfrm>
            <a:off x="1016132" y="19068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Attention</a:t>
            </a:r>
          </a:p>
        </p:txBody>
      </p:sp>
      <p:pic>
        <p:nvPicPr>
          <p:cNvPr id="6" name="Picture 5"/>
          <p:cNvPicPr>
            <a:picLocks noChangeAspect="1"/>
          </p:cNvPicPr>
          <p:nvPr/>
        </p:nvPicPr>
        <p:blipFill>
          <a:blip r:embed="rId2">
            <a:duotone>
              <a:schemeClr val="accent3">
                <a:shade val="45000"/>
                <a:satMod val="135000"/>
              </a:schemeClr>
              <a:prstClr val="white"/>
            </a:duotone>
          </a:blip>
          <a:stretch>
            <a:fillRect/>
          </a:stretch>
        </p:blipFill>
        <p:spPr>
          <a:xfrm rot="1717969">
            <a:off x="2152004" y="219120"/>
            <a:ext cx="1907648" cy="2648040"/>
          </a:xfrm>
          <a:prstGeom prst="rect">
            <a:avLst/>
          </a:prstGeom>
        </p:spPr>
      </p:pic>
      <p:sp>
        <p:nvSpPr>
          <p:cNvPr id="8" name="Rounded Rectangle 7"/>
          <p:cNvSpPr/>
          <p:nvPr/>
        </p:nvSpPr>
        <p:spPr>
          <a:xfrm>
            <a:off x="6300020" y="3048000"/>
            <a:ext cx="5487114" cy="4114800"/>
          </a:xfrm>
          <a:prstGeom prst="round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6700" dirty="0">
                <a:solidFill>
                  <a:srgbClr val="000000"/>
                </a:solidFill>
                <a:latin typeface="Apple Casual"/>
                <a:cs typeface="Apple Casual"/>
              </a:rPr>
              <a:t>Statement</a:t>
            </a:r>
          </a:p>
        </p:txBody>
      </p:sp>
      <p:sp>
        <p:nvSpPr>
          <p:cNvPr id="9" name="Rounded Rectangle 8"/>
          <p:cNvSpPr/>
          <p:nvPr/>
        </p:nvSpPr>
        <p:spPr>
          <a:xfrm>
            <a:off x="12600041" y="3048000"/>
            <a:ext cx="5487114" cy="4114800"/>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6700" dirty="0">
                <a:solidFill>
                  <a:srgbClr val="000000"/>
                </a:solidFill>
                <a:latin typeface="Apple Casual"/>
                <a:cs typeface="Apple Casual"/>
              </a:rPr>
              <a:t>Quote</a:t>
            </a:r>
          </a:p>
        </p:txBody>
      </p:sp>
      <p:sp>
        <p:nvSpPr>
          <p:cNvPr id="10" name="Rounded Rectangle 9"/>
          <p:cNvSpPr/>
          <p:nvPr/>
        </p:nvSpPr>
        <p:spPr>
          <a:xfrm>
            <a:off x="6300020" y="7772400"/>
            <a:ext cx="5487114" cy="4114800"/>
          </a:xfrm>
          <a:prstGeom prst="round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6700" dirty="0">
                <a:solidFill>
                  <a:srgbClr val="000000"/>
                </a:solidFill>
                <a:latin typeface="Apple Casual"/>
                <a:cs typeface="Apple Casual"/>
              </a:rPr>
              <a:t>Question</a:t>
            </a:r>
          </a:p>
        </p:txBody>
      </p:sp>
      <p:sp>
        <p:nvSpPr>
          <p:cNvPr id="11" name="Rounded Rectangle 10"/>
          <p:cNvSpPr/>
          <p:nvPr/>
        </p:nvSpPr>
        <p:spPr>
          <a:xfrm>
            <a:off x="12600041" y="7772400"/>
            <a:ext cx="5487114" cy="4114800"/>
          </a:xfrm>
          <a:prstGeom prst="round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6700" dirty="0">
                <a:solidFill>
                  <a:srgbClr val="000000"/>
                </a:solidFill>
                <a:latin typeface="Apple Casual"/>
                <a:cs typeface="Apple Casual"/>
              </a:rPr>
              <a:t>Story</a:t>
            </a:r>
          </a:p>
        </p:txBody>
      </p:sp>
    </p:spTree>
    <p:extLst>
      <p:ext uri="{BB962C8B-B14F-4D97-AF65-F5344CB8AC3E}">
        <p14:creationId xmlns:p14="http://schemas.microsoft.com/office/powerpoint/2010/main" val="53877995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96107" y="6898172"/>
            <a:ext cx="6632209" cy="1235517"/>
          </a:xfrm>
          <a:prstGeom prst="rect">
            <a:avLst/>
          </a:prstGeom>
          <a:noFill/>
        </p:spPr>
        <p:txBody>
          <a:bodyPr wrap="none" lIns="217728" tIns="108864" rIns="217728" bIns="108864" rtlCol="0">
            <a:spAutoFit/>
          </a:bodyPr>
          <a:lstStyle/>
          <a:p>
            <a:r>
              <a:rPr lang="en-US" sz="6600" dirty="0" smtClean="0"/>
              <a:t>Benjamin Franklin</a:t>
            </a:r>
            <a:endParaRPr lang="en-US" sz="6600" dirty="0"/>
          </a:p>
        </p:txBody>
      </p:sp>
      <p:pic>
        <p:nvPicPr>
          <p:cNvPr id="5" name="Picture 4"/>
          <p:cNvPicPr>
            <a:picLocks noChangeAspect="1"/>
          </p:cNvPicPr>
          <p:nvPr/>
        </p:nvPicPr>
        <p:blipFill>
          <a:blip r:embed="rId2"/>
          <a:stretch>
            <a:fillRect/>
          </a:stretch>
        </p:blipFill>
        <p:spPr>
          <a:xfrm>
            <a:off x="1219359" y="1132631"/>
            <a:ext cx="11719392" cy="11394963"/>
          </a:xfrm>
          <a:prstGeom prst="rect">
            <a:avLst/>
          </a:prstGeom>
        </p:spPr>
      </p:pic>
      <p:sp>
        <p:nvSpPr>
          <p:cNvPr id="6" name="TextBox 5"/>
          <p:cNvSpPr txBox="1"/>
          <p:nvPr/>
        </p:nvSpPr>
        <p:spPr>
          <a:xfrm>
            <a:off x="13616173" y="3437216"/>
            <a:ext cx="10364549" cy="3143732"/>
          </a:xfrm>
          <a:prstGeom prst="rect">
            <a:avLst/>
          </a:prstGeom>
          <a:noFill/>
        </p:spPr>
        <p:txBody>
          <a:bodyPr wrap="square" lIns="217728" tIns="108864" rIns="217728" bIns="108864" rtlCol="0">
            <a:spAutoFit/>
          </a:bodyPr>
          <a:lstStyle/>
          <a:p>
            <a:r>
              <a:rPr lang="en-US" sz="9500" i="1" dirty="0"/>
              <a:t>“A penny saved is a penny earned.”</a:t>
            </a:r>
          </a:p>
        </p:txBody>
      </p:sp>
    </p:spTree>
    <p:extLst>
      <p:ext uri="{BB962C8B-B14F-4D97-AF65-F5344CB8AC3E}">
        <p14:creationId xmlns:p14="http://schemas.microsoft.com/office/powerpoint/2010/main" val="339061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r>
              <a:rPr lang="en-US" smtClean="0">
                <a:latin typeface="Calibri" pitchFamily="34" charset="0"/>
                <a:ea typeface="ＭＳ Ｐゴシック" pitchFamily="34" charset="-128"/>
                <a:cs typeface="Calibri" pitchFamily="34" charset="0"/>
              </a:rPr>
              <a:t>Attention: Quote</a:t>
            </a:r>
          </a:p>
        </p:txBody>
      </p:sp>
      <p:sp>
        <p:nvSpPr>
          <p:cNvPr id="48131" name="Rectangle 3"/>
          <p:cNvSpPr>
            <a:spLocks noGrp="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r>
              <a:rPr lang="en-US" dirty="0" smtClean="0">
                <a:latin typeface="Calibri" pitchFamily="34" charset="0"/>
                <a:ea typeface="ＭＳ Ｐゴシック" pitchFamily="34" charset="-128"/>
                <a:cs typeface="Times New Roman" pitchFamily="18" charset="0"/>
              </a:rPr>
              <a:t>Your CEO!</a:t>
            </a:r>
          </a:p>
          <a:p>
            <a:r>
              <a:rPr lang="en-US" dirty="0" smtClean="0">
                <a:latin typeface="Calibri" pitchFamily="34" charset="0"/>
                <a:ea typeface="ＭＳ Ｐゴシック" pitchFamily="34" charset="-128"/>
                <a:cs typeface="Times New Roman" pitchFamily="18" charset="0"/>
              </a:rPr>
              <a:t>Newspaper</a:t>
            </a:r>
          </a:p>
          <a:p>
            <a:r>
              <a:rPr lang="en-US" dirty="0" smtClean="0">
                <a:latin typeface="Calibri" pitchFamily="34" charset="0"/>
                <a:ea typeface="ＭＳ Ｐゴシック" pitchFamily="34" charset="-128"/>
                <a:cs typeface="Times New Roman" pitchFamily="18" charset="0"/>
              </a:rPr>
              <a:t>Bill Gates</a:t>
            </a:r>
          </a:p>
          <a:p>
            <a:r>
              <a:rPr lang="en-US" dirty="0" smtClean="0">
                <a:latin typeface="Calibri" pitchFamily="34" charset="0"/>
                <a:ea typeface="ＭＳ Ｐゴシック" pitchFamily="34" charset="-128"/>
                <a:cs typeface="Times New Roman" pitchFamily="18" charset="0"/>
              </a:rPr>
              <a:t>Audience member</a:t>
            </a:r>
          </a:p>
          <a:p>
            <a:r>
              <a:rPr lang="en-US" dirty="0" smtClean="0">
                <a:latin typeface="Calibri" pitchFamily="34" charset="0"/>
                <a:ea typeface="ＭＳ Ｐゴシック" pitchFamily="34" charset="-128"/>
                <a:cs typeface="Times New Roman" pitchFamily="18" charset="0"/>
              </a:rPr>
              <a:t>Customer</a:t>
            </a:r>
          </a:p>
          <a:p>
            <a:endParaRPr lang="en-US" dirty="0" smtClean="0">
              <a:latin typeface="Calibri" pitchFamily="34" charset="0"/>
              <a:ea typeface="ＭＳ Ｐゴシック" pitchFamily="34" charset="-128"/>
              <a:cs typeface="Times New Roman" pitchFamily="18" charset="0"/>
            </a:endParaRPr>
          </a:p>
        </p:txBody>
      </p:sp>
      <p:pic>
        <p:nvPicPr>
          <p:cNvPr id="48132" name="Picture 2" descr="http://www.topgunfp.com/wp-content/uploads/2010/12/usa-today-get-back-into-stocks-cover-1218.10"/>
          <p:cNvPicPr>
            <a:picLocks noChangeAspect="1" noChangeArrowheads="1"/>
          </p:cNvPicPr>
          <p:nvPr/>
        </p:nvPicPr>
        <p:blipFill rotWithShape="1">
          <a:blip r:embed="rId3">
            <a:extLst>
              <a:ext uri="{28A0092B-C50C-407E-A947-70E740481C1C}">
                <a14:useLocalDpi xmlns:a14="http://schemas.microsoft.com/office/drawing/2010/main" val="0"/>
              </a:ext>
            </a:extLst>
          </a:blip>
          <a:srcRect r="4740"/>
          <a:stretch/>
        </p:blipFill>
        <p:spPr bwMode="auto">
          <a:xfrm>
            <a:off x="13027727" y="3352800"/>
            <a:ext cx="9530411" cy="792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7575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Video Still_Shelley Robbins-Camer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720766"/>
            <a:ext cx="24387172" cy="11703862"/>
          </a:xfrm>
          <a:prstGeom prst="rect">
            <a:avLst/>
          </a:prstGeom>
        </p:spPr>
      </p:pic>
      <p:sp>
        <p:nvSpPr>
          <p:cNvPr id="7" name="TextBox 6"/>
          <p:cNvSpPr txBox="1"/>
          <p:nvPr/>
        </p:nvSpPr>
        <p:spPr>
          <a:xfrm>
            <a:off x="3379051" y="1801391"/>
            <a:ext cx="8738738" cy="8976096"/>
          </a:xfrm>
          <a:prstGeom prst="rect">
            <a:avLst/>
          </a:prstGeom>
          <a:noFill/>
        </p:spPr>
        <p:txBody>
          <a:bodyPr wrap="square" lIns="217728" tIns="108864" rIns="217728" bIns="108864" rtlCol="0">
            <a:spAutoFit/>
          </a:bodyPr>
          <a:lstStyle/>
          <a:p>
            <a:r>
              <a:rPr lang="en-US" sz="6700" i="1" dirty="0">
                <a:solidFill>
                  <a:srgbClr val="364698"/>
                </a:solidFill>
                <a:latin typeface="Abadi MT Condensed Extra Bold"/>
                <a:cs typeface="Abadi MT Condensed Extra Bold"/>
              </a:rPr>
              <a:t>“iSpeak delivers on what they promise.  No matter where it is in the world, I know they’ll deliver on their promise.”</a:t>
            </a:r>
            <a:r>
              <a:rPr lang="en-US" sz="4800" dirty="0">
                <a:solidFill>
                  <a:srgbClr val="364698"/>
                </a:solidFill>
              </a:rPr>
              <a:t/>
            </a:r>
            <a:br>
              <a:rPr lang="en-US" sz="4800" dirty="0">
                <a:solidFill>
                  <a:srgbClr val="364698"/>
                </a:solidFill>
              </a:rPr>
            </a:br>
            <a:endParaRPr lang="en-US" sz="4800" dirty="0">
              <a:solidFill>
                <a:srgbClr val="364698"/>
              </a:solidFill>
            </a:endParaRPr>
          </a:p>
          <a:p>
            <a:pPr marL="680399" indent="-680399">
              <a:buFontTx/>
              <a:buChar char="-"/>
            </a:pPr>
            <a:r>
              <a:rPr lang="en-US" b="1" dirty="0" smtClean="0">
                <a:solidFill>
                  <a:srgbClr val="364698"/>
                </a:solidFill>
              </a:rPr>
              <a:t>Shelley Robbins, </a:t>
            </a:r>
            <a:br>
              <a:rPr lang="en-US" b="1" dirty="0" smtClean="0">
                <a:solidFill>
                  <a:srgbClr val="364698"/>
                </a:solidFill>
              </a:rPr>
            </a:br>
            <a:r>
              <a:rPr lang="en-US" sz="3800" b="1" dirty="0">
                <a:solidFill>
                  <a:srgbClr val="364698"/>
                </a:solidFill>
              </a:rPr>
              <a:t>Sr. Manager, </a:t>
            </a:r>
            <a:br>
              <a:rPr lang="en-US" sz="3800" b="1" dirty="0">
                <a:solidFill>
                  <a:srgbClr val="364698"/>
                </a:solidFill>
              </a:rPr>
            </a:br>
            <a:r>
              <a:rPr lang="en-US" sz="3800" b="1" dirty="0">
                <a:solidFill>
                  <a:srgbClr val="364698"/>
                </a:solidFill>
              </a:rPr>
              <a:t>Organizational Development</a:t>
            </a:r>
          </a:p>
        </p:txBody>
      </p:sp>
      <p:pic>
        <p:nvPicPr>
          <p:cNvPr id="8" name="Picture 1" descr="C:\Users\Kevin Karschnik\Documents\iSpeak\Sales Opps\Cameron\Cameron_Logo.jpg"/>
          <p:cNvPicPr>
            <a:picLocks noChangeAspect="1" noChangeArrowheads="1"/>
          </p:cNvPicPr>
          <p:nvPr/>
        </p:nvPicPr>
        <p:blipFill>
          <a:blip r:embed="rId3">
            <a:extLst>
              <a:ext uri="{28A0092B-C50C-407E-A947-70E740481C1C}">
                <a14:useLocalDpi xmlns:a14="http://schemas.microsoft.com/office/drawing/2010/main" val="0"/>
              </a:ext>
            </a:extLst>
          </a:blip>
          <a:srcRect t="28203" b="29967"/>
          <a:stretch>
            <a:fillRect/>
          </a:stretch>
        </p:blipFill>
        <p:spPr bwMode="auto">
          <a:xfrm>
            <a:off x="3675505" y="10777487"/>
            <a:ext cx="5627719" cy="114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147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24387175" cy="259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endParaRPr lang="en-US"/>
          </a:p>
        </p:txBody>
      </p:sp>
      <p:sp>
        <p:nvSpPr>
          <p:cNvPr id="5" name="Rounded Rectangle 4"/>
          <p:cNvSpPr/>
          <p:nvPr/>
        </p:nvSpPr>
        <p:spPr>
          <a:xfrm>
            <a:off x="1016132" y="19068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Attention</a:t>
            </a:r>
          </a:p>
        </p:txBody>
      </p:sp>
      <p:pic>
        <p:nvPicPr>
          <p:cNvPr id="6" name="Picture 5"/>
          <p:cNvPicPr>
            <a:picLocks noChangeAspect="1"/>
          </p:cNvPicPr>
          <p:nvPr/>
        </p:nvPicPr>
        <p:blipFill>
          <a:blip r:embed="rId2">
            <a:duotone>
              <a:schemeClr val="bg2">
                <a:shade val="45000"/>
                <a:satMod val="135000"/>
              </a:schemeClr>
              <a:prstClr val="white"/>
            </a:duotone>
          </a:blip>
          <a:stretch>
            <a:fillRect/>
          </a:stretch>
        </p:blipFill>
        <p:spPr>
          <a:xfrm rot="1717969">
            <a:off x="2152004" y="219120"/>
            <a:ext cx="1907648" cy="2648040"/>
          </a:xfrm>
          <a:prstGeom prst="rect">
            <a:avLst/>
          </a:prstGeom>
        </p:spPr>
      </p:pic>
      <p:sp>
        <p:nvSpPr>
          <p:cNvPr id="8" name="Rounded Rectangle 7"/>
          <p:cNvSpPr/>
          <p:nvPr/>
        </p:nvSpPr>
        <p:spPr>
          <a:xfrm>
            <a:off x="6300020" y="3048000"/>
            <a:ext cx="5487114" cy="4114800"/>
          </a:xfrm>
          <a:prstGeom prst="round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6700" dirty="0">
                <a:solidFill>
                  <a:srgbClr val="000000"/>
                </a:solidFill>
                <a:latin typeface="Apple Casual"/>
                <a:cs typeface="Apple Casual"/>
              </a:rPr>
              <a:t>Statement</a:t>
            </a:r>
          </a:p>
        </p:txBody>
      </p:sp>
      <p:sp>
        <p:nvSpPr>
          <p:cNvPr id="9" name="Rounded Rectangle 8"/>
          <p:cNvSpPr/>
          <p:nvPr/>
        </p:nvSpPr>
        <p:spPr>
          <a:xfrm>
            <a:off x="12600041" y="3048000"/>
            <a:ext cx="5487114" cy="4114800"/>
          </a:xfrm>
          <a:prstGeom prst="round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6700" dirty="0">
                <a:solidFill>
                  <a:srgbClr val="000000"/>
                </a:solidFill>
                <a:latin typeface="Apple Casual"/>
                <a:cs typeface="Apple Casual"/>
              </a:rPr>
              <a:t>Quote</a:t>
            </a:r>
          </a:p>
        </p:txBody>
      </p:sp>
      <p:sp>
        <p:nvSpPr>
          <p:cNvPr id="10" name="Rounded Rectangle 9"/>
          <p:cNvSpPr/>
          <p:nvPr/>
        </p:nvSpPr>
        <p:spPr>
          <a:xfrm>
            <a:off x="6300020" y="7772400"/>
            <a:ext cx="5487114" cy="4114800"/>
          </a:xfrm>
          <a:prstGeom prst="round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6700" dirty="0">
                <a:solidFill>
                  <a:srgbClr val="000000"/>
                </a:solidFill>
                <a:latin typeface="Apple Casual"/>
                <a:cs typeface="Apple Casual"/>
              </a:rPr>
              <a:t>Question</a:t>
            </a:r>
          </a:p>
        </p:txBody>
      </p:sp>
      <p:sp>
        <p:nvSpPr>
          <p:cNvPr id="11" name="Rounded Rectangle 10"/>
          <p:cNvSpPr/>
          <p:nvPr/>
        </p:nvSpPr>
        <p:spPr>
          <a:xfrm>
            <a:off x="12600041" y="7772400"/>
            <a:ext cx="5487114" cy="4114800"/>
          </a:xfrm>
          <a:prstGeom prst="round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6700" dirty="0">
                <a:solidFill>
                  <a:srgbClr val="000000"/>
                </a:solidFill>
                <a:latin typeface="Apple Casual"/>
                <a:cs typeface="Apple Casual"/>
              </a:rPr>
              <a:t>Story</a:t>
            </a:r>
          </a:p>
        </p:txBody>
      </p:sp>
    </p:spTree>
    <p:extLst>
      <p:ext uri="{BB962C8B-B14F-4D97-AF65-F5344CB8AC3E}">
        <p14:creationId xmlns:p14="http://schemas.microsoft.com/office/powerpoint/2010/main" val="220877124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2" descr="http://stuartstirling.com/wp-content/uploads/2011/02/questionmark.jpg"/>
          <p:cNvPicPr>
            <a:picLocks noChangeAspect="1" noChangeArrowheads="1"/>
          </p:cNvPicPr>
          <p:nvPr/>
        </p:nvPicPr>
        <p:blipFill>
          <a:blip r:embed="rId3">
            <a:extLst>
              <a:ext uri="{28A0092B-C50C-407E-A947-70E740481C1C}">
                <a14:useLocalDpi xmlns:a14="http://schemas.microsoft.com/office/drawing/2010/main" val="0"/>
              </a:ext>
            </a:extLst>
          </a:blip>
          <a:srcRect l="9599" t="18695" r="10706" b="9663"/>
          <a:stretch>
            <a:fillRect/>
          </a:stretch>
        </p:blipFill>
        <p:spPr bwMode="auto">
          <a:xfrm>
            <a:off x="15851664" y="1235598"/>
            <a:ext cx="8535511" cy="7244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12906" y="2438400"/>
            <a:ext cx="11930140" cy="2205013"/>
          </a:xfrm>
          <a:prstGeom prst="rect">
            <a:avLst/>
          </a:prstGeom>
          <a:noFill/>
        </p:spPr>
        <p:txBody>
          <a:bodyPr wrap="none" lIns="217728" tIns="108864" rIns="217728" bIns="108864" rtlCol="0">
            <a:spAutoFit/>
          </a:bodyPr>
          <a:lstStyle/>
          <a:p>
            <a:r>
              <a:rPr lang="en-US" sz="12900" dirty="0">
                <a:latin typeface="Handwriting - Dakota"/>
                <a:cs typeface="Handwriting - Dakota"/>
              </a:rPr>
              <a:t>“How much…?”</a:t>
            </a:r>
          </a:p>
        </p:txBody>
      </p:sp>
      <p:sp>
        <p:nvSpPr>
          <p:cNvPr id="7" name="TextBox 6"/>
          <p:cNvSpPr txBox="1"/>
          <p:nvPr/>
        </p:nvSpPr>
        <p:spPr>
          <a:xfrm>
            <a:off x="3048397" y="5943600"/>
            <a:ext cx="9631246" cy="2205013"/>
          </a:xfrm>
          <a:prstGeom prst="rect">
            <a:avLst/>
          </a:prstGeom>
          <a:noFill/>
        </p:spPr>
        <p:txBody>
          <a:bodyPr wrap="none" lIns="217728" tIns="108864" rIns="217728" bIns="108864" rtlCol="0">
            <a:spAutoFit/>
          </a:bodyPr>
          <a:lstStyle/>
          <a:p>
            <a:r>
              <a:rPr lang="en-US" sz="12900" dirty="0">
                <a:latin typeface="Handwriting - Dakota"/>
                <a:cs typeface="Handwriting - Dakota"/>
              </a:rPr>
              <a:t>“What is…?”</a:t>
            </a:r>
          </a:p>
        </p:txBody>
      </p:sp>
      <p:sp>
        <p:nvSpPr>
          <p:cNvPr id="8" name="TextBox 7"/>
          <p:cNvSpPr txBox="1"/>
          <p:nvPr/>
        </p:nvSpPr>
        <p:spPr>
          <a:xfrm>
            <a:off x="6300021" y="8991600"/>
            <a:ext cx="11930140" cy="2205013"/>
          </a:xfrm>
          <a:prstGeom prst="rect">
            <a:avLst/>
          </a:prstGeom>
          <a:noFill/>
        </p:spPr>
        <p:txBody>
          <a:bodyPr wrap="none" lIns="217728" tIns="108864" rIns="217728" bIns="108864" rtlCol="0">
            <a:spAutoFit/>
          </a:bodyPr>
          <a:lstStyle/>
          <a:p>
            <a:r>
              <a:rPr lang="en-US" sz="12900" dirty="0">
                <a:latin typeface="Handwriting - Dakota"/>
                <a:cs typeface="Handwriting - Dakota"/>
              </a:rPr>
              <a:t>“How many…?”</a:t>
            </a:r>
          </a:p>
        </p:txBody>
      </p:sp>
    </p:spTree>
    <p:extLst>
      <p:ext uri="{BB962C8B-B14F-4D97-AF65-F5344CB8AC3E}">
        <p14:creationId xmlns:p14="http://schemas.microsoft.com/office/powerpoint/2010/main" val="366547920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0" y="0"/>
            <a:ext cx="24387175" cy="259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endParaRPr lang="en-US"/>
          </a:p>
        </p:txBody>
      </p:sp>
      <p:sp>
        <p:nvSpPr>
          <p:cNvPr id="5" name="Rounded Rectangle 4"/>
          <p:cNvSpPr/>
          <p:nvPr/>
        </p:nvSpPr>
        <p:spPr>
          <a:xfrm>
            <a:off x="1016132" y="19068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Attention</a:t>
            </a:r>
          </a:p>
        </p:txBody>
      </p:sp>
      <p:pic>
        <p:nvPicPr>
          <p:cNvPr id="6" name="Picture 5"/>
          <p:cNvPicPr>
            <a:picLocks noChangeAspect="1"/>
          </p:cNvPicPr>
          <p:nvPr/>
        </p:nvPicPr>
        <p:blipFill>
          <a:blip r:embed="rId2">
            <a:duotone>
              <a:schemeClr val="accent3">
                <a:shade val="45000"/>
                <a:satMod val="135000"/>
              </a:schemeClr>
              <a:prstClr val="white"/>
            </a:duotone>
          </a:blip>
          <a:stretch>
            <a:fillRect/>
          </a:stretch>
        </p:blipFill>
        <p:spPr>
          <a:xfrm rot="1717969">
            <a:off x="2152004" y="219120"/>
            <a:ext cx="1907648" cy="2648040"/>
          </a:xfrm>
          <a:prstGeom prst="rect">
            <a:avLst/>
          </a:prstGeom>
        </p:spPr>
      </p:pic>
      <p:sp>
        <p:nvSpPr>
          <p:cNvPr id="8" name="Rounded Rectangle 7"/>
          <p:cNvSpPr/>
          <p:nvPr/>
        </p:nvSpPr>
        <p:spPr>
          <a:xfrm>
            <a:off x="6300020" y="3048000"/>
            <a:ext cx="5487114" cy="4114800"/>
          </a:xfrm>
          <a:prstGeom prst="round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6700" dirty="0">
                <a:solidFill>
                  <a:srgbClr val="000000"/>
                </a:solidFill>
                <a:latin typeface="Apple Casual"/>
                <a:cs typeface="Apple Casual"/>
              </a:rPr>
              <a:t>Statement</a:t>
            </a:r>
          </a:p>
        </p:txBody>
      </p:sp>
      <p:sp>
        <p:nvSpPr>
          <p:cNvPr id="9" name="Rounded Rectangle 8"/>
          <p:cNvSpPr/>
          <p:nvPr/>
        </p:nvSpPr>
        <p:spPr>
          <a:xfrm>
            <a:off x="12600041" y="3048000"/>
            <a:ext cx="5487114" cy="4114800"/>
          </a:xfrm>
          <a:prstGeom prst="round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6700" dirty="0">
                <a:solidFill>
                  <a:srgbClr val="000000"/>
                </a:solidFill>
                <a:latin typeface="Apple Casual"/>
                <a:cs typeface="Apple Casual"/>
              </a:rPr>
              <a:t>Quote</a:t>
            </a:r>
          </a:p>
        </p:txBody>
      </p:sp>
      <p:sp>
        <p:nvSpPr>
          <p:cNvPr id="10" name="Rounded Rectangle 9"/>
          <p:cNvSpPr/>
          <p:nvPr/>
        </p:nvSpPr>
        <p:spPr>
          <a:xfrm>
            <a:off x="6300020" y="7772400"/>
            <a:ext cx="5487114" cy="4114800"/>
          </a:xfrm>
          <a:prstGeom prst="roundRect">
            <a:avLst/>
          </a:prstGeom>
          <a:solidFill>
            <a:schemeClr val="accent2">
              <a:lumMod val="20000"/>
              <a:lumOff val="8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6700" dirty="0">
                <a:solidFill>
                  <a:srgbClr val="000000"/>
                </a:solidFill>
                <a:latin typeface="Apple Casual"/>
                <a:cs typeface="Apple Casual"/>
              </a:rPr>
              <a:t>Question</a:t>
            </a:r>
          </a:p>
        </p:txBody>
      </p:sp>
      <p:sp>
        <p:nvSpPr>
          <p:cNvPr id="11" name="Rounded Rectangle 10"/>
          <p:cNvSpPr/>
          <p:nvPr/>
        </p:nvSpPr>
        <p:spPr>
          <a:xfrm>
            <a:off x="12600041" y="7772400"/>
            <a:ext cx="5487114" cy="4114800"/>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6700" dirty="0">
                <a:solidFill>
                  <a:srgbClr val="000000"/>
                </a:solidFill>
                <a:latin typeface="Apple Casual"/>
                <a:cs typeface="Apple Casual"/>
              </a:rPr>
              <a:t>Story</a:t>
            </a:r>
          </a:p>
        </p:txBody>
      </p:sp>
    </p:spTree>
    <p:extLst>
      <p:ext uri="{BB962C8B-B14F-4D97-AF65-F5344CB8AC3E}">
        <p14:creationId xmlns:p14="http://schemas.microsoft.com/office/powerpoint/2010/main" val="344411405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rot="10800000" flipH="1" flipV="1">
            <a:off x="1422585" y="228599"/>
            <a:ext cx="19712966"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r>
              <a:rPr lang="en-US" dirty="0" smtClean="0">
                <a:latin typeface="Calibri" pitchFamily="34" charset="0"/>
                <a:ea typeface="ＭＳ Ｐゴシック" pitchFamily="34" charset="-128"/>
                <a:cs typeface="Calibri" pitchFamily="34" charset="0"/>
              </a:rPr>
              <a:t>What kind of stories?</a:t>
            </a:r>
          </a:p>
        </p:txBody>
      </p:sp>
      <p:pic>
        <p:nvPicPr>
          <p:cNvPr id="3" name="Picture 2"/>
          <p:cNvPicPr>
            <a:picLocks noChangeAspect="1"/>
          </p:cNvPicPr>
          <p:nvPr/>
        </p:nvPicPr>
        <p:blipFill rotWithShape="1">
          <a:blip r:embed="rId3"/>
          <a:srcRect r="22857"/>
          <a:stretch/>
        </p:blipFill>
        <p:spPr>
          <a:xfrm>
            <a:off x="60639" y="2209800"/>
            <a:ext cx="8100025" cy="7545730"/>
          </a:xfrm>
          <a:prstGeom prst="rect">
            <a:avLst/>
          </a:prstGeom>
        </p:spPr>
      </p:pic>
      <p:pic>
        <p:nvPicPr>
          <p:cNvPr id="5" name="Picture 4"/>
          <p:cNvPicPr>
            <a:picLocks noChangeAspect="1"/>
          </p:cNvPicPr>
          <p:nvPr/>
        </p:nvPicPr>
        <p:blipFill rotWithShape="1">
          <a:blip r:embed="rId4"/>
          <a:srcRect b="45010"/>
          <a:stretch/>
        </p:blipFill>
        <p:spPr>
          <a:xfrm>
            <a:off x="8292761" y="2362200"/>
            <a:ext cx="7793735" cy="7111363"/>
          </a:xfrm>
          <a:prstGeom prst="rect">
            <a:avLst/>
          </a:prstGeom>
        </p:spPr>
      </p:pic>
      <p:pic>
        <p:nvPicPr>
          <p:cNvPr id="6" name="Picture 5"/>
          <p:cNvPicPr>
            <a:picLocks noChangeAspect="1"/>
          </p:cNvPicPr>
          <p:nvPr/>
        </p:nvPicPr>
        <p:blipFill rotWithShape="1">
          <a:blip r:embed="rId5"/>
          <a:srcRect l="4259" b="44709"/>
          <a:stretch/>
        </p:blipFill>
        <p:spPr>
          <a:xfrm>
            <a:off x="16240354" y="2362200"/>
            <a:ext cx="7975201" cy="7013946"/>
          </a:xfrm>
          <a:prstGeom prst="rect">
            <a:avLst/>
          </a:prstGeom>
        </p:spPr>
      </p:pic>
      <p:sp>
        <p:nvSpPr>
          <p:cNvPr id="7" name="TextBox 6"/>
          <p:cNvSpPr txBox="1"/>
          <p:nvPr/>
        </p:nvSpPr>
        <p:spPr>
          <a:xfrm>
            <a:off x="1422587" y="10156980"/>
            <a:ext cx="4984948" cy="1389405"/>
          </a:xfrm>
          <a:prstGeom prst="rect">
            <a:avLst/>
          </a:prstGeom>
          <a:noFill/>
        </p:spPr>
        <p:txBody>
          <a:bodyPr wrap="none" lIns="217728" tIns="108864" rIns="217728" bIns="108864" rtlCol="0">
            <a:spAutoFit/>
          </a:bodyPr>
          <a:lstStyle/>
          <a:p>
            <a:r>
              <a:rPr lang="en-US" sz="7600" dirty="0">
                <a:latin typeface="Arial Black"/>
                <a:cs typeface="Arial Black"/>
              </a:rPr>
              <a:t>Struggle</a:t>
            </a:r>
          </a:p>
        </p:txBody>
      </p:sp>
      <p:sp>
        <p:nvSpPr>
          <p:cNvPr id="10" name="TextBox 9"/>
          <p:cNvSpPr txBox="1"/>
          <p:nvPr/>
        </p:nvSpPr>
        <p:spPr>
          <a:xfrm>
            <a:off x="9551645" y="10156980"/>
            <a:ext cx="4934503" cy="1389405"/>
          </a:xfrm>
          <a:prstGeom prst="rect">
            <a:avLst/>
          </a:prstGeom>
          <a:solidFill>
            <a:srgbClr val="FFFFFF"/>
          </a:solidFill>
        </p:spPr>
        <p:txBody>
          <a:bodyPr wrap="none" lIns="217728" tIns="108864" rIns="217728" bIns="108864" rtlCol="0">
            <a:spAutoFit/>
          </a:bodyPr>
          <a:lstStyle/>
          <a:p>
            <a:r>
              <a:rPr lang="en-US" sz="7600" dirty="0">
                <a:latin typeface="Arial Black"/>
                <a:cs typeface="Arial Black"/>
              </a:rPr>
              <a:t>Success</a:t>
            </a:r>
          </a:p>
        </p:txBody>
      </p:sp>
      <p:sp>
        <p:nvSpPr>
          <p:cNvPr id="11" name="TextBox 10"/>
          <p:cNvSpPr txBox="1"/>
          <p:nvPr/>
        </p:nvSpPr>
        <p:spPr>
          <a:xfrm>
            <a:off x="18087156" y="10156980"/>
            <a:ext cx="3991963" cy="1389405"/>
          </a:xfrm>
          <a:prstGeom prst="rect">
            <a:avLst/>
          </a:prstGeom>
          <a:noFill/>
        </p:spPr>
        <p:txBody>
          <a:bodyPr wrap="none" lIns="217728" tIns="108864" rIns="217728" bIns="108864" rtlCol="0">
            <a:spAutoFit/>
          </a:bodyPr>
          <a:lstStyle/>
          <a:p>
            <a:r>
              <a:rPr lang="en-US" sz="7600" dirty="0">
                <a:latin typeface="Arial Black"/>
                <a:cs typeface="Arial Black"/>
              </a:rPr>
              <a:t>Humor</a:t>
            </a:r>
          </a:p>
        </p:txBody>
      </p:sp>
    </p:spTree>
    <p:extLst>
      <p:ext uri="{BB962C8B-B14F-4D97-AF65-F5344CB8AC3E}">
        <p14:creationId xmlns:p14="http://schemas.microsoft.com/office/powerpoint/2010/main" val="197159288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rot="10800000" flipH="1" flipV="1">
            <a:off x="1422585" y="533401"/>
            <a:ext cx="19712966" cy="1981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eaLnBrk="1" hangingPunct="1"/>
            <a:r>
              <a:rPr lang="en-US" dirty="0" smtClean="0">
                <a:latin typeface="Calibri" pitchFamily="34" charset="0"/>
                <a:ea typeface="ＭＳ Ｐゴシック" pitchFamily="34" charset="-128"/>
                <a:cs typeface="Calibri" pitchFamily="34" charset="0"/>
              </a:rPr>
              <a:t>What Makes a Presentation Poor?</a:t>
            </a:r>
          </a:p>
        </p:txBody>
      </p:sp>
      <p:sp>
        <p:nvSpPr>
          <p:cNvPr id="4" name="TextBox 1"/>
          <p:cNvSpPr txBox="1">
            <a:spLocks noChangeArrowheads="1"/>
          </p:cNvSpPr>
          <p:nvPr/>
        </p:nvSpPr>
        <p:spPr bwMode="auto">
          <a:xfrm>
            <a:off x="6706473" y="12801600"/>
            <a:ext cx="10771002" cy="95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4800" b="1" i="1" dirty="0">
                <a:solidFill>
                  <a:schemeClr val="bg1"/>
                </a:solidFill>
              </a:rPr>
              <a:t>workbook - page 2</a:t>
            </a:r>
          </a:p>
        </p:txBody>
      </p:sp>
      <p:pic>
        <p:nvPicPr>
          <p:cNvPr id="2" name="Picture 1" descr="man-1405712_12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1356" y="2681718"/>
            <a:ext cx="13440089" cy="9618064"/>
          </a:xfrm>
          <a:prstGeom prst="rect">
            <a:avLst/>
          </a:prstGeom>
        </p:spPr>
      </p:pic>
    </p:spTree>
    <p:extLst>
      <p:ext uri="{BB962C8B-B14F-4D97-AF65-F5344CB8AC3E}">
        <p14:creationId xmlns:p14="http://schemas.microsoft.com/office/powerpoint/2010/main" val="311334463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4387175" cy="13716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endParaRPr lang="en-US"/>
          </a:p>
        </p:txBody>
      </p:sp>
      <p:sp>
        <p:nvSpPr>
          <p:cNvPr id="6" name="Rounded Rectangle 5"/>
          <p:cNvSpPr/>
          <p:nvPr/>
        </p:nvSpPr>
        <p:spPr>
          <a:xfrm>
            <a:off x="1219359" y="111252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Audience</a:t>
            </a:r>
          </a:p>
        </p:txBody>
      </p:sp>
      <p:sp>
        <p:nvSpPr>
          <p:cNvPr id="7" name="Rounded Rectangle 6"/>
          <p:cNvSpPr/>
          <p:nvPr/>
        </p:nvSpPr>
        <p:spPr>
          <a:xfrm>
            <a:off x="1219359" y="8382000"/>
            <a:ext cx="22151684" cy="2438400"/>
          </a:xfrm>
          <a:prstGeom prst="roundRect">
            <a:avLst/>
          </a:prstGeom>
          <a:solidFill>
            <a:srgbClr val="3C8C93"/>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Body</a:t>
            </a:r>
          </a:p>
        </p:txBody>
      </p:sp>
      <p:sp>
        <p:nvSpPr>
          <p:cNvPr id="8" name="Rounded Rectangle 7"/>
          <p:cNvSpPr/>
          <p:nvPr/>
        </p:nvSpPr>
        <p:spPr>
          <a:xfrm>
            <a:off x="1219359" y="56388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Attention</a:t>
            </a:r>
          </a:p>
        </p:txBody>
      </p:sp>
      <p:sp>
        <p:nvSpPr>
          <p:cNvPr id="9" name="Rounded Rectangle 8"/>
          <p:cNvSpPr/>
          <p:nvPr/>
        </p:nvSpPr>
        <p:spPr>
          <a:xfrm>
            <a:off x="1219359" y="28956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Credibility</a:t>
            </a:r>
          </a:p>
        </p:txBody>
      </p:sp>
      <p:pic>
        <p:nvPicPr>
          <p:cNvPr id="10" name="Picture 9"/>
          <p:cNvPicPr>
            <a:picLocks noChangeAspect="1"/>
          </p:cNvPicPr>
          <p:nvPr/>
        </p:nvPicPr>
        <p:blipFill rotWithShape="1">
          <a:blip r:embed="rId3">
            <a:lum bright="70000" contrast="-70000"/>
          </a:blip>
          <a:srcRect t="14062"/>
          <a:stretch/>
        </p:blipFill>
        <p:spPr>
          <a:xfrm rot="15235984">
            <a:off x="2713037" y="10571701"/>
            <a:ext cx="1445216" cy="4057691"/>
          </a:xfrm>
          <a:prstGeom prst="rect">
            <a:avLst/>
          </a:prstGeom>
        </p:spPr>
      </p:pic>
      <p:pic>
        <p:nvPicPr>
          <p:cNvPr id="11" name="Picture 10"/>
          <p:cNvPicPr>
            <a:picLocks noChangeAspect="1"/>
          </p:cNvPicPr>
          <p:nvPr/>
        </p:nvPicPr>
        <p:blipFill>
          <a:blip r:embed="rId4">
            <a:duotone>
              <a:schemeClr val="bg2">
                <a:shade val="45000"/>
                <a:satMod val="135000"/>
              </a:schemeClr>
              <a:prstClr val="white"/>
            </a:duotone>
          </a:blip>
          <a:stretch>
            <a:fillRect/>
          </a:stretch>
        </p:blipFill>
        <p:spPr>
          <a:xfrm rot="1717969">
            <a:off x="2355231" y="5667240"/>
            <a:ext cx="1907648" cy="2648040"/>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lum bright="70000" contrast="-70000"/>
          </a:blip>
          <a:stretch>
            <a:fillRect/>
          </a:stretch>
        </p:blipFill>
        <p:spPr>
          <a:xfrm>
            <a:off x="1625812" y="2895600"/>
            <a:ext cx="3617799" cy="2438400"/>
          </a:xfrm>
          <a:prstGeom prst="rect">
            <a:avLst/>
          </a:prstGeom>
        </p:spPr>
      </p:pic>
      <p:pic>
        <p:nvPicPr>
          <p:cNvPr id="14" name="Picture 13"/>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backgroundRemoval t="172" b="18143" l="32684" r="69048">
                        <a14:foregroundMark x1="57792" y1="8083" x2="57792" y2="8083"/>
                        <a14:foregroundMark x1="44156" y1="7825" x2="44156" y2="7825"/>
                        <a14:foregroundMark x1="50216" y1="10490" x2="50216" y2="10490"/>
                      </a14:backgroundRemoval>
                    </a14:imgEffect>
                  </a14:imgLayer>
                </a14:imgProps>
              </a:ext>
            </a:extLst>
          </a:blip>
          <a:srcRect l="31669" r="31311" b="81820"/>
          <a:stretch/>
        </p:blipFill>
        <p:spPr>
          <a:xfrm rot="21150597">
            <a:off x="2201877" y="8481858"/>
            <a:ext cx="2222900" cy="2060600"/>
          </a:xfrm>
          <a:prstGeom prst="rect">
            <a:avLst/>
          </a:prstGeom>
        </p:spPr>
      </p:pic>
      <p:pic>
        <p:nvPicPr>
          <p:cNvPr id="12" name="Picture 11" descr="Corporate Ovations-1.ep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13681" y="457200"/>
            <a:ext cx="4905037" cy="2165684"/>
          </a:xfrm>
          <a:prstGeom prst="rect">
            <a:avLst/>
          </a:prstGeom>
        </p:spPr>
      </p:pic>
    </p:spTree>
    <p:extLst>
      <p:ext uri="{BB962C8B-B14F-4D97-AF65-F5344CB8AC3E}">
        <p14:creationId xmlns:p14="http://schemas.microsoft.com/office/powerpoint/2010/main" val="1265863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24387175" cy="259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endParaRPr lang="en-US"/>
          </a:p>
        </p:txBody>
      </p:sp>
      <p:sp>
        <p:nvSpPr>
          <p:cNvPr id="7" name="Rounded Rectangle 6"/>
          <p:cNvSpPr/>
          <p:nvPr/>
        </p:nvSpPr>
        <p:spPr>
          <a:xfrm>
            <a:off x="1219359" y="508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Body</a:t>
            </a:r>
          </a:p>
        </p:txBody>
      </p:sp>
      <p:pic>
        <p:nvPicPr>
          <p:cNvPr id="8" name="Picture 7"/>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ackgroundRemoval t="172" b="18143" l="32684" r="69048">
                        <a14:foregroundMark x1="57792" y1="8083" x2="57792" y2="8083"/>
                        <a14:foregroundMark x1="44156" y1="7825" x2="44156" y2="7825"/>
                        <a14:foregroundMark x1="50216" y1="10490" x2="50216" y2="10490"/>
                      </a14:backgroundRemoval>
                    </a14:imgEffect>
                  </a14:imgLayer>
                </a14:imgProps>
              </a:ext>
            </a:extLst>
          </a:blip>
          <a:srcRect l="31669" r="31311" b="81820"/>
          <a:stretch/>
        </p:blipFill>
        <p:spPr>
          <a:xfrm rot="21150597">
            <a:off x="2201877" y="150658"/>
            <a:ext cx="2222900" cy="2060600"/>
          </a:xfrm>
          <a:prstGeom prst="rect">
            <a:avLst/>
          </a:prstGeom>
        </p:spPr>
      </p:pic>
      <p:pic>
        <p:nvPicPr>
          <p:cNvPr id="3" name="Picture 2"/>
          <p:cNvPicPr>
            <a:picLocks noChangeAspect="1"/>
          </p:cNvPicPr>
          <p:nvPr/>
        </p:nvPicPr>
        <p:blipFill rotWithShape="1">
          <a:blip r:embed="rId4"/>
          <a:srcRect t="17990" b="8466"/>
          <a:stretch/>
        </p:blipFill>
        <p:spPr>
          <a:xfrm>
            <a:off x="8419838" y="2590800"/>
            <a:ext cx="7025373" cy="9753600"/>
          </a:xfrm>
          <a:prstGeom prst="rect">
            <a:avLst/>
          </a:prstGeom>
        </p:spPr>
      </p:pic>
    </p:spTree>
    <p:extLst>
      <p:ext uri="{BB962C8B-B14F-4D97-AF65-F5344CB8AC3E}">
        <p14:creationId xmlns:p14="http://schemas.microsoft.com/office/powerpoint/2010/main" val="1467910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24387175" cy="13716000"/>
          </a:xfrm>
          <a:prstGeom prst="rect">
            <a:avLst/>
          </a:prstGeom>
        </p:spPr>
      </p:pic>
    </p:spTree>
    <p:extLst>
      <p:ext uri="{BB962C8B-B14F-4D97-AF65-F5344CB8AC3E}">
        <p14:creationId xmlns:p14="http://schemas.microsoft.com/office/powerpoint/2010/main" val="1409697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4387175" cy="13716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endParaRPr lang="en-US"/>
          </a:p>
        </p:txBody>
      </p:sp>
      <p:sp>
        <p:nvSpPr>
          <p:cNvPr id="6" name="Rounded Rectangle 5"/>
          <p:cNvSpPr/>
          <p:nvPr/>
        </p:nvSpPr>
        <p:spPr>
          <a:xfrm>
            <a:off x="1219359" y="11125200"/>
            <a:ext cx="22151684" cy="2438400"/>
          </a:xfrm>
          <a:prstGeom prst="roundRect">
            <a:avLst/>
          </a:prstGeom>
          <a:solidFill>
            <a:srgbClr val="3C8C93"/>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Audience</a:t>
            </a:r>
          </a:p>
        </p:txBody>
      </p:sp>
      <p:sp>
        <p:nvSpPr>
          <p:cNvPr id="7" name="Rounded Rectangle 6"/>
          <p:cNvSpPr/>
          <p:nvPr/>
        </p:nvSpPr>
        <p:spPr>
          <a:xfrm>
            <a:off x="1219359" y="83820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Body</a:t>
            </a:r>
          </a:p>
        </p:txBody>
      </p:sp>
      <p:sp>
        <p:nvSpPr>
          <p:cNvPr id="8" name="Rounded Rectangle 7"/>
          <p:cNvSpPr/>
          <p:nvPr/>
        </p:nvSpPr>
        <p:spPr>
          <a:xfrm>
            <a:off x="1219359" y="56388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Attention</a:t>
            </a:r>
          </a:p>
        </p:txBody>
      </p:sp>
      <p:sp>
        <p:nvSpPr>
          <p:cNvPr id="9" name="Rounded Rectangle 8"/>
          <p:cNvSpPr/>
          <p:nvPr/>
        </p:nvSpPr>
        <p:spPr>
          <a:xfrm>
            <a:off x="1219359" y="2895600"/>
            <a:ext cx="22151684" cy="2438400"/>
          </a:xfrm>
          <a:prstGeom prst="roundRect">
            <a:avLst/>
          </a:prstGeom>
          <a:solidFill>
            <a:srgbClr val="364698"/>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Credibility</a:t>
            </a:r>
          </a:p>
        </p:txBody>
      </p:sp>
      <p:pic>
        <p:nvPicPr>
          <p:cNvPr id="10" name="Picture 9"/>
          <p:cNvPicPr>
            <a:picLocks noChangeAspect="1"/>
          </p:cNvPicPr>
          <p:nvPr/>
        </p:nvPicPr>
        <p:blipFill rotWithShape="1">
          <a:blip r:embed="rId3">
            <a:lum bright="70000" contrast="-70000"/>
          </a:blip>
          <a:srcRect t="14062"/>
          <a:stretch/>
        </p:blipFill>
        <p:spPr>
          <a:xfrm rot="15235984">
            <a:off x="2713037" y="10571701"/>
            <a:ext cx="1445216" cy="4057691"/>
          </a:xfrm>
          <a:prstGeom prst="rect">
            <a:avLst/>
          </a:prstGeom>
        </p:spPr>
      </p:pic>
      <p:pic>
        <p:nvPicPr>
          <p:cNvPr id="11" name="Picture 10"/>
          <p:cNvPicPr>
            <a:picLocks noChangeAspect="1"/>
          </p:cNvPicPr>
          <p:nvPr/>
        </p:nvPicPr>
        <p:blipFill>
          <a:blip r:embed="rId4">
            <a:duotone>
              <a:schemeClr val="bg2">
                <a:shade val="45000"/>
                <a:satMod val="135000"/>
              </a:schemeClr>
              <a:prstClr val="white"/>
            </a:duotone>
          </a:blip>
          <a:stretch>
            <a:fillRect/>
          </a:stretch>
        </p:blipFill>
        <p:spPr>
          <a:xfrm rot="1717969">
            <a:off x="2355231" y="5667240"/>
            <a:ext cx="1907648" cy="2648040"/>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lum bright="70000" contrast="-70000"/>
          </a:blip>
          <a:stretch>
            <a:fillRect/>
          </a:stretch>
        </p:blipFill>
        <p:spPr>
          <a:xfrm>
            <a:off x="1625812" y="2895600"/>
            <a:ext cx="3617799" cy="2438400"/>
          </a:xfrm>
          <a:prstGeom prst="rect">
            <a:avLst/>
          </a:prstGeom>
        </p:spPr>
      </p:pic>
      <p:pic>
        <p:nvPicPr>
          <p:cNvPr id="14" name="Picture 13"/>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backgroundRemoval t="172" b="18143" l="32684" r="69048">
                        <a14:foregroundMark x1="57792" y1="8083" x2="57792" y2="8083"/>
                        <a14:foregroundMark x1="44156" y1="7825" x2="44156" y2="7825"/>
                        <a14:foregroundMark x1="50216" y1="10490" x2="50216" y2="10490"/>
                      </a14:backgroundRemoval>
                    </a14:imgEffect>
                  </a14:imgLayer>
                </a14:imgProps>
              </a:ext>
            </a:extLst>
          </a:blip>
          <a:srcRect l="31669" r="31311" b="81820"/>
          <a:stretch/>
        </p:blipFill>
        <p:spPr>
          <a:xfrm rot="21150597">
            <a:off x="2201877" y="8481858"/>
            <a:ext cx="2222900" cy="2060600"/>
          </a:xfrm>
          <a:prstGeom prst="rect">
            <a:avLst/>
          </a:prstGeom>
        </p:spPr>
      </p:pic>
      <p:pic>
        <p:nvPicPr>
          <p:cNvPr id="12" name="Picture 11" descr="Corporate Ovations-1.ep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13681" y="457200"/>
            <a:ext cx="4905037" cy="2165684"/>
          </a:xfrm>
          <a:prstGeom prst="rect">
            <a:avLst/>
          </a:prstGeom>
        </p:spPr>
      </p:pic>
    </p:spTree>
    <p:extLst>
      <p:ext uri="{BB962C8B-B14F-4D97-AF65-F5344CB8AC3E}">
        <p14:creationId xmlns:p14="http://schemas.microsoft.com/office/powerpoint/2010/main" val="3171773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24387175" cy="2590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endParaRPr lang="en-US"/>
          </a:p>
        </p:txBody>
      </p:sp>
      <p:sp>
        <p:nvSpPr>
          <p:cNvPr id="7" name="Rounded Rectangle 6"/>
          <p:cNvSpPr/>
          <p:nvPr/>
        </p:nvSpPr>
        <p:spPr>
          <a:xfrm>
            <a:off x="1219359" y="0"/>
            <a:ext cx="22151684" cy="24384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Audience</a:t>
            </a:r>
          </a:p>
        </p:txBody>
      </p:sp>
      <p:pic>
        <p:nvPicPr>
          <p:cNvPr id="8" name="Picture 7"/>
          <p:cNvPicPr>
            <a:picLocks noChangeAspect="1"/>
          </p:cNvPicPr>
          <p:nvPr/>
        </p:nvPicPr>
        <p:blipFill rotWithShape="1">
          <a:blip r:embed="rId2">
            <a:duotone>
              <a:schemeClr val="bg2">
                <a:shade val="45000"/>
                <a:satMod val="135000"/>
              </a:schemeClr>
              <a:prstClr val="white"/>
            </a:duotone>
          </a:blip>
          <a:srcRect t="14062"/>
          <a:stretch/>
        </p:blipFill>
        <p:spPr>
          <a:xfrm rot="15235984">
            <a:off x="2713037" y="-553500"/>
            <a:ext cx="1445216" cy="4057691"/>
          </a:xfrm>
          <a:prstGeom prst="rect">
            <a:avLst/>
          </a:prstGeom>
        </p:spPr>
      </p:pic>
      <p:grpSp>
        <p:nvGrpSpPr>
          <p:cNvPr id="13" name="Group 12"/>
          <p:cNvGrpSpPr/>
          <p:nvPr/>
        </p:nvGrpSpPr>
        <p:grpSpPr>
          <a:xfrm>
            <a:off x="0" y="5638800"/>
            <a:ext cx="13016175" cy="4419600"/>
            <a:chOff x="0" y="2819400"/>
            <a:chExt cx="4880430" cy="2209800"/>
          </a:xfrm>
        </p:grpSpPr>
        <p:pic>
          <p:nvPicPr>
            <p:cNvPr id="4" name="Picture 3"/>
            <p:cNvPicPr>
              <a:picLocks noChangeAspect="1"/>
            </p:cNvPicPr>
            <p:nvPr/>
          </p:nvPicPr>
          <p:blipFill>
            <a:blip r:embed="rId2">
              <a:duotone>
                <a:schemeClr val="accent3">
                  <a:shade val="45000"/>
                  <a:satMod val="135000"/>
                </a:schemeClr>
                <a:prstClr val="white"/>
              </a:duotone>
            </a:blip>
            <a:stretch>
              <a:fillRect/>
            </a:stretch>
          </p:blipFill>
          <p:spPr>
            <a:xfrm rot="16200000">
              <a:off x="1444209" y="1516778"/>
              <a:ext cx="1992012" cy="4880430"/>
            </a:xfrm>
            <a:prstGeom prst="rect">
              <a:avLst/>
            </a:prstGeom>
          </p:spPr>
        </p:pic>
        <p:sp>
          <p:nvSpPr>
            <p:cNvPr id="5" name="Rectangle 4"/>
            <p:cNvSpPr/>
            <p:nvPr/>
          </p:nvSpPr>
          <p:spPr>
            <a:xfrm>
              <a:off x="2209800" y="4114800"/>
              <a:ext cx="838200" cy="8382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286000" y="2819400"/>
              <a:ext cx="838200" cy="8382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2895600" y="2971800"/>
              <a:ext cx="381000" cy="4572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2743200" y="4343400"/>
              <a:ext cx="457200" cy="685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0" name="Picture 19"/>
          <p:cNvPicPr>
            <a:picLocks noChangeAspect="1"/>
          </p:cNvPicPr>
          <p:nvPr/>
        </p:nvPicPr>
        <p:blipFill rotWithShape="1">
          <a:blip r:embed="rId3"/>
          <a:srcRect l="70433" t="38606" r="12143" b="23269"/>
          <a:stretch/>
        </p:blipFill>
        <p:spPr>
          <a:xfrm>
            <a:off x="16258117" y="3810001"/>
            <a:ext cx="5154415" cy="6892906"/>
          </a:xfrm>
          <a:prstGeom prst="rect">
            <a:avLst/>
          </a:prstGeom>
        </p:spPr>
      </p:pic>
    </p:spTree>
    <p:extLst>
      <p:ext uri="{BB962C8B-B14F-4D97-AF65-F5344CB8AC3E}">
        <p14:creationId xmlns:p14="http://schemas.microsoft.com/office/powerpoint/2010/main" val="3148025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25813" y="2286000"/>
            <a:ext cx="12423927" cy="4436393"/>
          </a:xfrm>
          <a:prstGeom prst="rect">
            <a:avLst/>
          </a:prstGeom>
          <a:noFill/>
        </p:spPr>
        <p:txBody>
          <a:bodyPr wrap="none" lIns="217728" tIns="108864" rIns="217728" bIns="108864" rtlCol="0">
            <a:spAutoFit/>
          </a:bodyPr>
          <a:lstStyle/>
          <a:p>
            <a:r>
              <a:rPr lang="en-US" sz="27400" dirty="0">
                <a:latin typeface="Avenir Black"/>
                <a:cs typeface="Avenir Black"/>
              </a:rPr>
              <a:t>WHY</a:t>
            </a:r>
            <a:r>
              <a:rPr lang="mr-IN" sz="27400" dirty="0">
                <a:latin typeface="Avenir Black"/>
                <a:cs typeface="Avenir Black"/>
              </a:rPr>
              <a:t>…</a:t>
            </a:r>
            <a:endParaRPr lang="en-US" sz="27400" dirty="0">
              <a:latin typeface="Avenir Black"/>
              <a:cs typeface="Avenir Black"/>
            </a:endParaRPr>
          </a:p>
        </p:txBody>
      </p:sp>
      <p:sp>
        <p:nvSpPr>
          <p:cNvPr id="4" name="TextBox 3"/>
          <p:cNvSpPr txBox="1"/>
          <p:nvPr/>
        </p:nvSpPr>
        <p:spPr>
          <a:xfrm>
            <a:off x="6909700" y="7112675"/>
            <a:ext cx="13685767" cy="2420457"/>
          </a:xfrm>
          <a:prstGeom prst="rect">
            <a:avLst/>
          </a:prstGeom>
          <a:noFill/>
        </p:spPr>
        <p:txBody>
          <a:bodyPr wrap="none" lIns="217728" tIns="108864" rIns="217728" bIns="108864" rtlCol="0">
            <a:spAutoFit/>
          </a:bodyPr>
          <a:lstStyle/>
          <a:p>
            <a:r>
              <a:rPr lang="en-US" sz="14300" dirty="0">
                <a:latin typeface="Comic Sans MS"/>
                <a:cs typeface="Comic Sans MS"/>
              </a:rPr>
              <a:t>should I listen?</a:t>
            </a:r>
          </a:p>
        </p:txBody>
      </p:sp>
    </p:spTree>
    <p:extLst>
      <p:ext uri="{BB962C8B-B14F-4D97-AF65-F5344CB8AC3E}">
        <p14:creationId xmlns:p14="http://schemas.microsoft.com/office/powerpoint/2010/main" val="832397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24387175" cy="13716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endParaRPr lang="en-US"/>
          </a:p>
        </p:txBody>
      </p:sp>
      <p:sp>
        <p:nvSpPr>
          <p:cNvPr id="6" name="Rounded Rectangle 5"/>
          <p:cNvSpPr/>
          <p:nvPr/>
        </p:nvSpPr>
        <p:spPr>
          <a:xfrm>
            <a:off x="1219359" y="11125200"/>
            <a:ext cx="22151684" cy="24384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Audience</a:t>
            </a:r>
          </a:p>
        </p:txBody>
      </p:sp>
      <p:sp>
        <p:nvSpPr>
          <p:cNvPr id="7" name="Rounded Rectangle 6"/>
          <p:cNvSpPr/>
          <p:nvPr/>
        </p:nvSpPr>
        <p:spPr>
          <a:xfrm>
            <a:off x="1219359" y="8382000"/>
            <a:ext cx="22151684" cy="24384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Body</a:t>
            </a:r>
          </a:p>
        </p:txBody>
      </p:sp>
      <p:sp>
        <p:nvSpPr>
          <p:cNvPr id="8" name="Rounded Rectangle 7"/>
          <p:cNvSpPr/>
          <p:nvPr/>
        </p:nvSpPr>
        <p:spPr>
          <a:xfrm>
            <a:off x="1219359" y="5638800"/>
            <a:ext cx="22151684" cy="24384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Attention</a:t>
            </a:r>
          </a:p>
        </p:txBody>
      </p:sp>
      <p:sp>
        <p:nvSpPr>
          <p:cNvPr id="9" name="Rounded Rectangle 8"/>
          <p:cNvSpPr/>
          <p:nvPr/>
        </p:nvSpPr>
        <p:spPr>
          <a:xfrm>
            <a:off x="1219359" y="2895600"/>
            <a:ext cx="22151684" cy="2438400"/>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217728" tIns="108864" rIns="217728" bIns="108864" rtlCol="0" anchor="ctr"/>
          <a:lstStyle/>
          <a:p>
            <a:pPr algn="ctr"/>
            <a:r>
              <a:rPr lang="en-US" sz="9500" dirty="0">
                <a:latin typeface="Chalkduster"/>
                <a:cs typeface="Chalkduster"/>
              </a:rPr>
              <a:t>Credibility</a:t>
            </a:r>
          </a:p>
        </p:txBody>
      </p:sp>
      <p:pic>
        <p:nvPicPr>
          <p:cNvPr id="10" name="Picture 9"/>
          <p:cNvPicPr>
            <a:picLocks noChangeAspect="1"/>
          </p:cNvPicPr>
          <p:nvPr/>
        </p:nvPicPr>
        <p:blipFill rotWithShape="1">
          <a:blip r:embed="rId3">
            <a:lum bright="70000" contrast="-70000"/>
          </a:blip>
          <a:srcRect t="14062"/>
          <a:stretch/>
        </p:blipFill>
        <p:spPr>
          <a:xfrm rot="15235984">
            <a:off x="2713037" y="10571701"/>
            <a:ext cx="1445216" cy="4057691"/>
          </a:xfrm>
          <a:prstGeom prst="rect">
            <a:avLst/>
          </a:prstGeom>
        </p:spPr>
      </p:pic>
      <p:pic>
        <p:nvPicPr>
          <p:cNvPr id="11" name="Picture 10"/>
          <p:cNvPicPr>
            <a:picLocks noChangeAspect="1"/>
          </p:cNvPicPr>
          <p:nvPr/>
        </p:nvPicPr>
        <p:blipFill>
          <a:blip r:embed="rId4">
            <a:duotone>
              <a:schemeClr val="bg2">
                <a:shade val="45000"/>
                <a:satMod val="135000"/>
              </a:schemeClr>
              <a:prstClr val="white"/>
            </a:duotone>
          </a:blip>
          <a:stretch>
            <a:fillRect/>
          </a:stretch>
        </p:blipFill>
        <p:spPr>
          <a:xfrm rot="1717969">
            <a:off x="2355231" y="5667240"/>
            <a:ext cx="1907648" cy="2648040"/>
          </a:xfrm>
          <a:prstGeom prst="rect">
            <a:avLst/>
          </a:prstGeom>
        </p:spPr>
      </p:pic>
      <p:pic>
        <p:nvPicPr>
          <p:cNvPr id="13" name="Picture 12"/>
          <p:cNvPicPr>
            <a:picLocks noChangeAspect="1"/>
          </p:cNvPicPr>
          <p:nvPr/>
        </p:nvPicPr>
        <p:blipFill>
          <a:blip r:embed="rId5">
            <a:clrChange>
              <a:clrFrom>
                <a:srgbClr val="FFFFFF"/>
              </a:clrFrom>
              <a:clrTo>
                <a:srgbClr val="FFFFFF">
                  <a:alpha val="0"/>
                </a:srgbClr>
              </a:clrTo>
            </a:clrChange>
            <a:lum bright="70000" contrast="-70000"/>
          </a:blip>
          <a:stretch>
            <a:fillRect/>
          </a:stretch>
        </p:blipFill>
        <p:spPr>
          <a:xfrm>
            <a:off x="1625812" y="2895600"/>
            <a:ext cx="3617799" cy="2438400"/>
          </a:xfrm>
          <a:prstGeom prst="rect">
            <a:avLst/>
          </a:prstGeom>
        </p:spPr>
      </p:pic>
      <p:pic>
        <p:nvPicPr>
          <p:cNvPr id="14" name="Picture 13"/>
          <p:cNvPicPr>
            <a:picLocks noChangeAspect="1"/>
          </p:cNvPicPr>
          <p:nvPr/>
        </p:nvPicPr>
        <p:blipFill rotWithShape="1">
          <a:blip r:embed="rId6">
            <a:lum bright="70000" contrast="-70000"/>
            <a:extLst>
              <a:ext uri="{BEBA8EAE-BF5A-486C-A8C5-ECC9F3942E4B}">
                <a14:imgProps xmlns:a14="http://schemas.microsoft.com/office/drawing/2010/main">
                  <a14:imgLayer r:embed="rId7">
                    <a14:imgEffect>
                      <a14:backgroundRemoval t="172" b="18143" l="32684" r="69048">
                        <a14:foregroundMark x1="57792" y1="8083" x2="57792" y2="8083"/>
                        <a14:foregroundMark x1="44156" y1="7825" x2="44156" y2="7825"/>
                        <a14:foregroundMark x1="50216" y1="10490" x2="50216" y2="10490"/>
                      </a14:backgroundRemoval>
                    </a14:imgEffect>
                  </a14:imgLayer>
                </a14:imgProps>
              </a:ext>
            </a:extLst>
          </a:blip>
          <a:srcRect l="31669" r="31311" b="81820"/>
          <a:stretch/>
        </p:blipFill>
        <p:spPr>
          <a:xfrm rot="21150597">
            <a:off x="2201877" y="8481858"/>
            <a:ext cx="2222900" cy="2060600"/>
          </a:xfrm>
          <a:prstGeom prst="rect">
            <a:avLst/>
          </a:prstGeom>
        </p:spPr>
      </p:pic>
      <p:pic>
        <p:nvPicPr>
          <p:cNvPr id="12" name="Picture 11" descr="Corporate Ovations-1.eps"/>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713681" y="457200"/>
            <a:ext cx="4905037" cy="2165684"/>
          </a:xfrm>
          <a:prstGeom prst="rect">
            <a:avLst/>
          </a:prstGeom>
        </p:spPr>
      </p:pic>
    </p:spTree>
    <p:extLst>
      <p:ext uri="{BB962C8B-B14F-4D97-AF65-F5344CB8AC3E}">
        <p14:creationId xmlns:p14="http://schemas.microsoft.com/office/powerpoint/2010/main" val="37332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0116" y="4034620"/>
            <a:ext cx="13154673" cy="2800767"/>
          </a:xfrm>
          <a:prstGeom prst="rect">
            <a:avLst/>
          </a:prstGeom>
          <a:noFill/>
        </p:spPr>
        <p:txBody>
          <a:bodyPr wrap="square" rtlCol="0">
            <a:spAutoFit/>
          </a:bodyPr>
          <a:lstStyle/>
          <a:p>
            <a:pPr algn="ctr"/>
            <a:r>
              <a:rPr lang="en-US" sz="8800" dirty="0" smtClean="0"/>
              <a:t>Cynthia Keynote CABA Example Video</a:t>
            </a:r>
            <a:endParaRPr lang="en-US" sz="8800" dirty="0"/>
          </a:p>
        </p:txBody>
      </p:sp>
    </p:spTree>
    <p:extLst>
      <p:ext uri="{BB962C8B-B14F-4D97-AF65-F5344CB8AC3E}">
        <p14:creationId xmlns:p14="http://schemas.microsoft.com/office/powerpoint/2010/main" val="1735942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0116" y="4034620"/>
            <a:ext cx="13154673" cy="2800767"/>
          </a:xfrm>
          <a:prstGeom prst="rect">
            <a:avLst/>
          </a:prstGeom>
          <a:noFill/>
        </p:spPr>
        <p:txBody>
          <a:bodyPr wrap="square" rtlCol="0">
            <a:spAutoFit/>
          </a:bodyPr>
          <a:lstStyle/>
          <a:p>
            <a:pPr algn="ctr"/>
            <a:r>
              <a:rPr lang="en-US" sz="8800" dirty="0" smtClean="0"/>
              <a:t>Kevin Sales Manager CABA Video</a:t>
            </a:r>
            <a:endParaRPr lang="en-US" sz="8800" dirty="0"/>
          </a:p>
        </p:txBody>
      </p:sp>
    </p:spTree>
    <p:extLst>
      <p:ext uri="{BB962C8B-B14F-4D97-AF65-F5344CB8AC3E}">
        <p14:creationId xmlns:p14="http://schemas.microsoft.com/office/powerpoint/2010/main" val="198325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0116" y="4034620"/>
            <a:ext cx="13154673" cy="2800767"/>
          </a:xfrm>
          <a:prstGeom prst="rect">
            <a:avLst/>
          </a:prstGeom>
          <a:noFill/>
        </p:spPr>
        <p:txBody>
          <a:bodyPr wrap="square" rtlCol="0">
            <a:spAutoFit/>
          </a:bodyPr>
          <a:lstStyle/>
          <a:p>
            <a:pPr algn="ctr"/>
            <a:r>
              <a:rPr lang="en-US" sz="8800" dirty="0" smtClean="0"/>
              <a:t>Cynthia Group Meeting CABA Video</a:t>
            </a:r>
            <a:endParaRPr lang="en-US" sz="8800" dirty="0"/>
          </a:p>
        </p:txBody>
      </p:sp>
    </p:spTree>
    <p:extLst>
      <p:ext uri="{BB962C8B-B14F-4D97-AF65-F5344CB8AC3E}">
        <p14:creationId xmlns:p14="http://schemas.microsoft.com/office/powerpoint/2010/main" val="2269989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eaLnBrk="1" hangingPunct="1"/>
            <a:r>
              <a:rPr lang="en-US" dirty="0" smtClean="0">
                <a:latin typeface="Calibri" pitchFamily="34" charset="0"/>
                <a:ea typeface="ＭＳ Ｐゴシック" pitchFamily="34" charset="-128"/>
                <a:cs typeface="Calibri" pitchFamily="34" charset="0"/>
              </a:rPr>
              <a:t>Overcoming Anxiety</a:t>
            </a:r>
          </a:p>
        </p:txBody>
      </p:sp>
      <p:sp>
        <p:nvSpPr>
          <p:cNvPr id="109571" name="Rectangle 3"/>
          <p:cNvSpPr>
            <a:spLocks noGrp="1" noChangeArrowheads="1"/>
          </p:cNvSpPr>
          <p:nvPr>
            <p:ph type="body" idx="1"/>
          </p:nvPr>
        </p:nvSpPr>
        <p:spPr bwMode="auto">
          <a:xfrm>
            <a:off x="1219359" y="3048000"/>
            <a:ext cx="21948458" cy="868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normAutofit lnSpcReduction="10000"/>
          </a:bodyPr>
          <a:lstStyle/>
          <a:p>
            <a:pPr>
              <a:spcBef>
                <a:spcPts val="2857"/>
              </a:spcBef>
            </a:pPr>
            <a:r>
              <a:rPr lang="en-US" dirty="0" smtClean="0">
                <a:latin typeface="Calibri" pitchFamily="34" charset="0"/>
                <a:ea typeface="ＭＳ Ｐゴシック" pitchFamily="34" charset="-128"/>
                <a:cs typeface="Times New Roman" pitchFamily="18" charset="0"/>
              </a:rPr>
              <a:t>#2 fear </a:t>
            </a:r>
            <a:r>
              <a:rPr lang="en-US" dirty="0" smtClean="0">
                <a:latin typeface="Calibri" pitchFamily="34" charset="0"/>
                <a:ea typeface="ＭＳ Ｐゴシック" pitchFamily="34" charset="-128"/>
                <a:cs typeface="Calibri" pitchFamily="34" charset="0"/>
              </a:rPr>
              <a:t>in America</a:t>
            </a:r>
          </a:p>
          <a:p>
            <a:pPr>
              <a:spcBef>
                <a:spcPts val="2857"/>
              </a:spcBef>
            </a:pPr>
            <a:r>
              <a:rPr lang="en-US" dirty="0" smtClean="0">
                <a:latin typeface="Calibri" pitchFamily="34" charset="0"/>
                <a:ea typeface="ＭＳ Ｐゴシック" pitchFamily="34" charset="-128"/>
                <a:cs typeface="Times New Roman" pitchFamily="18" charset="0"/>
              </a:rPr>
              <a:t>75% of speakers have anxiety</a:t>
            </a:r>
          </a:p>
          <a:p>
            <a:pPr>
              <a:spcBef>
                <a:spcPts val="2857"/>
              </a:spcBef>
            </a:pPr>
            <a:r>
              <a:rPr lang="en-US" dirty="0" smtClean="0">
                <a:latin typeface="Calibri" pitchFamily="34" charset="0"/>
                <a:ea typeface="ＭＳ Ｐゴシック" pitchFamily="34" charset="-128"/>
                <a:cs typeface="Times New Roman" pitchFamily="18" charset="0"/>
              </a:rPr>
              <a:t>Keys to overcoming anxiety: </a:t>
            </a:r>
          </a:p>
          <a:p>
            <a:pPr lvl="1" eaLnBrk="1" hangingPunct="1"/>
            <a:r>
              <a:rPr lang="en-US" sz="8600" b="1" u="sng" dirty="0">
                <a:solidFill>
                  <a:srgbClr val="0000FF"/>
                </a:solidFill>
                <a:latin typeface="Calibri" pitchFamily="34" charset="0"/>
                <a:ea typeface="ＭＳ Ｐゴシック" pitchFamily="34" charset="-128"/>
                <a:cs typeface="Times New Roman" pitchFamily="18" charset="0"/>
              </a:rPr>
              <a:t>Know</a:t>
            </a:r>
            <a:r>
              <a:rPr lang="en-US" sz="8600" u="sng" dirty="0">
                <a:solidFill>
                  <a:srgbClr val="0000FF"/>
                </a:solidFill>
                <a:latin typeface="Calibri" pitchFamily="34" charset="0"/>
                <a:ea typeface="ＭＳ Ｐゴシック" pitchFamily="34" charset="-128"/>
                <a:cs typeface="Times New Roman" pitchFamily="18" charset="0"/>
              </a:rPr>
              <a:t> your subject</a:t>
            </a:r>
          </a:p>
          <a:p>
            <a:pPr lvl="1" eaLnBrk="1" hangingPunct="1"/>
            <a:r>
              <a:rPr lang="en-US" sz="8600" b="1" u="sng" dirty="0">
                <a:solidFill>
                  <a:srgbClr val="0000FF"/>
                </a:solidFill>
                <a:latin typeface="Calibri" pitchFamily="34" charset="0"/>
                <a:ea typeface="ＭＳ Ｐゴシック" pitchFamily="34" charset="-128"/>
                <a:cs typeface="Times New Roman" pitchFamily="18" charset="0"/>
              </a:rPr>
              <a:t>Prepare</a:t>
            </a:r>
            <a:r>
              <a:rPr lang="en-US" sz="8600" u="sng" dirty="0">
                <a:solidFill>
                  <a:srgbClr val="0000FF"/>
                </a:solidFill>
                <a:latin typeface="Calibri" pitchFamily="34" charset="0"/>
                <a:ea typeface="ＭＳ Ｐゴシック" pitchFamily="34" charset="-128"/>
                <a:cs typeface="Times New Roman" pitchFamily="18" charset="0"/>
              </a:rPr>
              <a:t> for questions</a:t>
            </a:r>
          </a:p>
          <a:p>
            <a:pPr lvl="1" eaLnBrk="1" hangingPunct="1"/>
            <a:r>
              <a:rPr lang="en-US" sz="8600" b="1" u="sng" dirty="0">
                <a:solidFill>
                  <a:srgbClr val="0000FF"/>
                </a:solidFill>
                <a:latin typeface="Calibri" pitchFamily="34" charset="0"/>
                <a:ea typeface="ＭＳ Ｐゴシック" pitchFamily="34" charset="-128"/>
                <a:cs typeface="Times New Roman" pitchFamily="18" charset="0"/>
              </a:rPr>
              <a:t>Rehearse</a:t>
            </a:r>
            <a:r>
              <a:rPr lang="en-US" sz="8600" u="sng" dirty="0">
                <a:solidFill>
                  <a:srgbClr val="0000FF"/>
                </a:solidFill>
                <a:latin typeface="Calibri" pitchFamily="34" charset="0"/>
                <a:ea typeface="ＭＳ Ｐゴシック" pitchFamily="34" charset="-128"/>
                <a:cs typeface="Times New Roman" pitchFamily="18" charset="0"/>
              </a:rPr>
              <a:t> your delivery</a:t>
            </a:r>
          </a:p>
          <a:p>
            <a:pPr lvl="1" eaLnBrk="1" hangingPunct="1"/>
            <a:endParaRPr lang="en-US" u="sng" dirty="0" smtClean="0">
              <a:solidFill>
                <a:srgbClr val="0000FF"/>
              </a:solidFill>
              <a:latin typeface="Calibri" pitchFamily="34" charset="0"/>
              <a:ea typeface="ＭＳ Ｐゴシック" pitchFamily="34" charset="-128"/>
              <a:cs typeface="Times New Roman" pitchFamily="18" charset="0"/>
            </a:endParaRPr>
          </a:p>
        </p:txBody>
      </p:sp>
      <p:sp>
        <p:nvSpPr>
          <p:cNvPr id="5" name="TextBox 1"/>
          <p:cNvSpPr txBox="1">
            <a:spLocks noChangeArrowheads="1"/>
          </p:cNvSpPr>
          <p:nvPr/>
        </p:nvSpPr>
        <p:spPr bwMode="auto">
          <a:xfrm>
            <a:off x="6706473" y="12801600"/>
            <a:ext cx="10771002" cy="95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4800" b="1" i="1" dirty="0">
                <a:solidFill>
                  <a:schemeClr val="bg1"/>
                </a:solidFill>
              </a:rPr>
              <a:t>workbook - page 3</a:t>
            </a:r>
          </a:p>
        </p:txBody>
      </p:sp>
      <p:pic>
        <p:nvPicPr>
          <p:cNvPr id="91138" name="Picture 2" descr="C:\Users\Kevin's Laptop\Documents\iSpeak\Marketing\Graphics\NEW graphics\nervous-speake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13" t="5555" r="3063" b="3439"/>
          <a:stretch/>
        </p:blipFill>
        <p:spPr bwMode="auto">
          <a:xfrm>
            <a:off x="17100056" y="2649036"/>
            <a:ext cx="7287119" cy="10152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8703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9571">
                                            <p:txEl>
                                              <p:pRg st="2" end="2"/>
                                            </p:txEl>
                                          </p:spTgt>
                                        </p:tgtEl>
                                        <p:attrNameLst>
                                          <p:attrName>style.visibility</p:attrName>
                                        </p:attrNameLst>
                                      </p:cBhvr>
                                      <p:to>
                                        <p:strVal val="visible"/>
                                      </p:to>
                                    </p:set>
                                    <p:animEffect transition="in" filter="fade">
                                      <p:cBhvr>
                                        <p:cTn id="7" dur="500"/>
                                        <p:tgtEl>
                                          <p:spTgt spid="109571">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9571">
                                            <p:txEl>
                                              <p:pRg st="3" end="3"/>
                                            </p:txEl>
                                          </p:spTgt>
                                        </p:tgtEl>
                                        <p:attrNameLst>
                                          <p:attrName>style.visibility</p:attrName>
                                        </p:attrNameLst>
                                      </p:cBhvr>
                                      <p:to>
                                        <p:strVal val="visible"/>
                                      </p:to>
                                    </p:set>
                                    <p:animEffect transition="in" filter="fade">
                                      <p:cBhvr>
                                        <p:cTn id="10" dur="500"/>
                                        <p:tgtEl>
                                          <p:spTgt spid="109571">
                                            <p:txEl>
                                              <p:pRg st="3" end="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9571">
                                            <p:txEl>
                                              <p:pRg st="4" end="4"/>
                                            </p:txEl>
                                          </p:spTgt>
                                        </p:tgtEl>
                                        <p:attrNameLst>
                                          <p:attrName>style.visibility</p:attrName>
                                        </p:attrNameLst>
                                      </p:cBhvr>
                                      <p:to>
                                        <p:strVal val="visible"/>
                                      </p:to>
                                    </p:set>
                                    <p:animEffect transition="in" filter="fade">
                                      <p:cBhvr>
                                        <p:cTn id="13" dur="500"/>
                                        <p:tgtEl>
                                          <p:spTgt spid="109571">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9571">
                                            <p:txEl>
                                              <p:pRg st="5" end="5"/>
                                            </p:txEl>
                                          </p:spTgt>
                                        </p:tgtEl>
                                        <p:attrNameLst>
                                          <p:attrName>style.visibility</p:attrName>
                                        </p:attrNameLst>
                                      </p:cBhvr>
                                      <p:to>
                                        <p:strVal val="visible"/>
                                      </p:to>
                                    </p:set>
                                    <p:animEffect transition="in" filter="fade">
                                      <p:cBhvr>
                                        <p:cTn id="16" dur="500"/>
                                        <p:tgtEl>
                                          <p:spTgt spid="1095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0116" y="4034620"/>
            <a:ext cx="13154673" cy="2800767"/>
          </a:xfrm>
          <a:prstGeom prst="rect">
            <a:avLst/>
          </a:prstGeom>
          <a:noFill/>
        </p:spPr>
        <p:txBody>
          <a:bodyPr wrap="square" rtlCol="0">
            <a:spAutoFit/>
          </a:bodyPr>
          <a:lstStyle/>
          <a:p>
            <a:pPr algn="ctr"/>
            <a:r>
              <a:rPr lang="en-US" sz="8800" dirty="0" smtClean="0"/>
              <a:t>Russ Sr. Project Manager CABA Video</a:t>
            </a:r>
            <a:endParaRPr lang="en-US" sz="8800" dirty="0"/>
          </a:p>
        </p:txBody>
      </p:sp>
    </p:spTree>
    <p:extLst>
      <p:ext uri="{BB962C8B-B14F-4D97-AF65-F5344CB8AC3E}">
        <p14:creationId xmlns:p14="http://schemas.microsoft.com/office/powerpoint/2010/main" val="4268060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359" y="1981201"/>
            <a:ext cx="20729099" cy="2724150"/>
          </a:xfrm>
        </p:spPr>
        <p:txBody>
          <a:bodyPr>
            <a:normAutofit fontScale="90000"/>
          </a:bodyPr>
          <a:lstStyle/>
          <a:p>
            <a:r>
              <a:rPr lang="en-US" dirty="0" smtClean="0"/>
              <a:t>Exercise: WRITE </a:t>
            </a:r>
            <a:br>
              <a:rPr lang="en-US" dirty="0" smtClean="0"/>
            </a:br>
            <a:r>
              <a:rPr lang="en-US" dirty="0" smtClean="0"/>
              <a:t>YOUR OPENING</a:t>
            </a:r>
            <a:endParaRPr lang="en-US" dirty="0"/>
          </a:p>
        </p:txBody>
      </p:sp>
      <p:pic>
        <p:nvPicPr>
          <p:cNvPr id="70658" name="Picture 2" descr="http://www.google.com/url?source=imglanding&amp;ct=img&amp;q=http://www.global21online.org/newsite/wp-content/uploads/2010/10/pen.jpg&amp;sa=X&amp;ei=PO0FT7HzC6Wo2wXY9pSeAg&amp;ved=0CA8Q8wc&amp;usg=AFQjCNHoCvm6iHBtIXFUQpFJGAKAimSrUQ"/>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2585" y="5029201"/>
            <a:ext cx="9801351" cy="57613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p:cNvSpPr txBox="1">
            <a:spLocks noChangeArrowheads="1"/>
          </p:cNvSpPr>
          <p:nvPr/>
        </p:nvSpPr>
        <p:spPr bwMode="auto">
          <a:xfrm>
            <a:off x="6706473" y="12801600"/>
            <a:ext cx="10771002" cy="958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17728" tIns="108864" rIns="217728" bIns="10886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sz="4800" b="1" i="1" dirty="0">
                <a:solidFill>
                  <a:schemeClr val="bg1"/>
                </a:solidFill>
              </a:rPr>
              <a:t>workbook - page 26</a:t>
            </a:r>
          </a:p>
        </p:txBody>
      </p:sp>
    </p:spTree>
    <p:extLst>
      <p:ext uri="{BB962C8B-B14F-4D97-AF65-F5344CB8AC3E}">
        <p14:creationId xmlns:p14="http://schemas.microsoft.com/office/powerpoint/2010/main" val="1968892596"/>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eaLnBrk="1" hangingPunct="1"/>
            <a:r>
              <a:rPr lang="en-US" smtClean="0">
                <a:latin typeface="Calibri" pitchFamily="34" charset="0"/>
                <a:ea typeface="ＭＳ Ｐゴシック" pitchFamily="34" charset="-128"/>
                <a:cs typeface="Calibri" pitchFamily="34" charset="0"/>
              </a:rPr>
              <a:t>Presentation #2</a:t>
            </a:r>
          </a:p>
        </p:txBody>
      </p:sp>
      <p:sp>
        <p:nvSpPr>
          <p:cNvPr id="55299" name="Rectangle 3"/>
          <p:cNvSpPr>
            <a:spLocks noGrp="1" noChangeArrowheads="1"/>
          </p:cNvSpPr>
          <p:nvPr>
            <p:ph type="body" idx="1"/>
          </p:nvPr>
        </p:nvSpPr>
        <p:spPr bwMode="auto">
          <a:xfrm>
            <a:off x="1422585" y="3352800"/>
            <a:ext cx="21338778" cy="7772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normAutofit fontScale="92500" lnSpcReduction="10000"/>
          </a:bodyPr>
          <a:lstStyle/>
          <a:p>
            <a:pPr eaLnBrk="1" hangingPunct="1">
              <a:lnSpc>
                <a:spcPct val="90000"/>
              </a:lnSpc>
            </a:pPr>
            <a:r>
              <a:rPr lang="en-US" sz="6700" b="1" dirty="0">
                <a:latin typeface="Calibri" pitchFamily="34" charset="0"/>
                <a:ea typeface="ＭＳ Ｐゴシック" pitchFamily="34" charset="-128"/>
                <a:cs typeface="Calibri" pitchFamily="34" charset="0"/>
              </a:rPr>
              <a:t>Topic: </a:t>
            </a:r>
            <a:r>
              <a:rPr lang="en-US" sz="6700" dirty="0">
                <a:latin typeface="Calibri" pitchFamily="34" charset="0"/>
                <a:ea typeface="ＭＳ Ｐゴシック" pitchFamily="34" charset="-128"/>
                <a:cs typeface="Calibri" pitchFamily="34" charset="0"/>
              </a:rPr>
              <a:t>Presentation CABA Opening</a:t>
            </a:r>
          </a:p>
          <a:p>
            <a:pPr eaLnBrk="1" hangingPunct="1">
              <a:lnSpc>
                <a:spcPct val="90000"/>
              </a:lnSpc>
            </a:pPr>
            <a:r>
              <a:rPr lang="en-US" sz="6700" b="1" dirty="0">
                <a:latin typeface="Calibri" pitchFamily="34" charset="0"/>
                <a:ea typeface="ＭＳ Ｐゴシック" pitchFamily="34" charset="-128"/>
                <a:cs typeface="Times New Roman" pitchFamily="18" charset="0"/>
              </a:rPr>
              <a:t>Time:  </a:t>
            </a:r>
            <a:r>
              <a:rPr lang="en-US" sz="6700" dirty="0">
                <a:latin typeface="Calibri" pitchFamily="34" charset="0"/>
                <a:ea typeface="ＭＳ Ｐゴシック" pitchFamily="34" charset="-128"/>
                <a:cs typeface="Times New Roman" pitchFamily="18" charset="0"/>
              </a:rPr>
              <a:t>Ranging from 1-minute</a:t>
            </a:r>
            <a:br>
              <a:rPr lang="en-US" sz="6700" dirty="0">
                <a:latin typeface="Calibri" pitchFamily="34" charset="0"/>
                <a:ea typeface="ＭＳ Ｐゴシック" pitchFamily="34" charset="-128"/>
                <a:cs typeface="Times New Roman" pitchFamily="18" charset="0"/>
              </a:rPr>
            </a:br>
            <a:r>
              <a:rPr lang="en-US" sz="6700" dirty="0">
                <a:latin typeface="Calibri" pitchFamily="34" charset="0"/>
                <a:ea typeface="ＭＳ Ｐゴシック" pitchFamily="34" charset="-128"/>
                <a:cs typeface="Times New Roman" pitchFamily="18" charset="0"/>
              </a:rPr>
              <a:t>	      to 2-minutes</a:t>
            </a:r>
            <a:endParaRPr lang="en-US" dirty="0" smtClean="0">
              <a:latin typeface="Calibri" pitchFamily="34" charset="0"/>
              <a:ea typeface="ＭＳ Ｐゴシック" pitchFamily="34" charset="-128"/>
              <a:cs typeface="Times New Roman" pitchFamily="18" charset="0"/>
            </a:endParaRPr>
          </a:p>
          <a:p>
            <a:pPr eaLnBrk="1" hangingPunct="1">
              <a:lnSpc>
                <a:spcPct val="90000"/>
              </a:lnSpc>
            </a:pPr>
            <a:r>
              <a:rPr lang="en-US" sz="6700" b="1" dirty="0" smtClean="0">
                <a:latin typeface="Calibri" pitchFamily="34" charset="0"/>
                <a:ea typeface="ＭＳ Ｐゴシック" pitchFamily="34" charset="-128"/>
                <a:cs typeface="Times New Roman" pitchFamily="18" charset="0"/>
              </a:rPr>
              <a:t>Feedback on:</a:t>
            </a:r>
            <a:endParaRPr lang="en-US" sz="6700" dirty="0">
              <a:latin typeface="Calibri" pitchFamily="34" charset="0"/>
              <a:ea typeface="ＭＳ Ｐゴシック" pitchFamily="34" charset="-128"/>
              <a:cs typeface="Times New Roman" pitchFamily="18" charset="0"/>
            </a:endParaRPr>
          </a:p>
          <a:p>
            <a:pPr lvl="1" eaLnBrk="1" hangingPunct="1">
              <a:lnSpc>
                <a:spcPct val="90000"/>
              </a:lnSpc>
            </a:pPr>
            <a:r>
              <a:rPr lang="en-US" sz="5700" dirty="0">
                <a:latin typeface="Calibri" pitchFamily="34" charset="0"/>
                <a:ea typeface="ＭＳ Ｐゴシック" pitchFamily="34" charset="-128"/>
                <a:cs typeface="Times New Roman" pitchFamily="18" charset="0"/>
              </a:rPr>
              <a:t>Previous Strengths/Areas to Improve</a:t>
            </a:r>
          </a:p>
          <a:p>
            <a:pPr lvl="1" eaLnBrk="1" hangingPunct="1">
              <a:lnSpc>
                <a:spcPct val="90000"/>
              </a:lnSpc>
            </a:pPr>
            <a:r>
              <a:rPr lang="en-US" sz="5700" dirty="0">
                <a:latin typeface="Calibri" pitchFamily="34" charset="0"/>
                <a:ea typeface="ＭＳ Ｐゴシック" pitchFamily="34" charset="-128"/>
                <a:cs typeface="Times New Roman" pitchFamily="18" charset="0"/>
              </a:rPr>
              <a:t>CABA</a:t>
            </a:r>
          </a:p>
          <a:p>
            <a:pPr lvl="1" eaLnBrk="1" hangingPunct="1">
              <a:lnSpc>
                <a:spcPct val="90000"/>
              </a:lnSpc>
            </a:pPr>
            <a:r>
              <a:rPr lang="en-US" sz="5700" dirty="0">
                <a:latin typeface="Calibri" pitchFamily="34" charset="0"/>
                <a:ea typeface="ＭＳ Ｐゴシック" pitchFamily="34" charset="-128"/>
                <a:cs typeface="Times New Roman" pitchFamily="18" charset="0"/>
              </a:rPr>
              <a:t>Flow</a:t>
            </a:r>
          </a:p>
          <a:p>
            <a:pPr lvl="1" eaLnBrk="1" hangingPunct="1">
              <a:lnSpc>
                <a:spcPct val="90000"/>
              </a:lnSpc>
            </a:pPr>
            <a:r>
              <a:rPr lang="en-US" sz="5700" dirty="0">
                <a:latin typeface="Calibri" pitchFamily="34" charset="0"/>
                <a:ea typeface="ＭＳ Ｐゴシック" pitchFamily="34" charset="-128"/>
                <a:cs typeface="Times New Roman" pitchFamily="18" charset="0"/>
              </a:rPr>
              <a:t>Communication</a:t>
            </a:r>
          </a:p>
          <a:p>
            <a:pPr lvl="1" eaLnBrk="1" hangingPunct="1">
              <a:lnSpc>
                <a:spcPct val="90000"/>
              </a:lnSpc>
            </a:pPr>
            <a:r>
              <a:rPr lang="en-US" sz="5700" dirty="0">
                <a:latin typeface="Calibri" pitchFamily="34" charset="0"/>
                <a:ea typeface="ＭＳ Ｐゴシック" pitchFamily="34" charset="-128"/>
                <a:cs typeface="Times New Roman" pitchFamily="18" charset="0"/>
              </a:rPr>
              <a:t>Delivery</a:t>
            </a:r>
          </a:p>
        </p:txBody>
      </p:sp>
      <p:pic>
        <p:nvPicPr>
          <p:cNvPr id="5" name="Picture 1"/>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667" t="16907" r="20349" b="11981"/>
          <a:stretch>
            <a:fillRect/>
          </a:stretch>
        </p:blipFill>
        <p:spPr bwMode="auto">
          <a:xfrm>
            <a:off x="15648437" y="2743200"/>
            <a:ext cx="8116038" cy="61462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9911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bodyPr>
          <a:lstStyle/>
          <a:p>
            <a:pPr eaLnBrk="1" hangingPunct="1"/>
            <a:r>
              <a:rPr lang="en-US" dirty="0" smtClean="0">
                <a:latin typeface="Calibri" pitchFamily="34" charset="0"/>
                <a:ea typeface="ＭＳ Ｐゴシック" pitchFamily="34" charset="-128"/>
                <a:cs typeface="Calibri" pitchFamily="34" charset="0"/>
              </a:rPr>
              <a:t>Presentation #1</a:t>
            </a:r>
          </a:p>
        </p:txBody>
      </p:sp>
      <p:sp>
        <p:nvSpPr>
          <p:cNvPr id="14339" name="Rectangle 3"/>
          <p:cNvSpPr>
            <a:spLocks noGrp="1" noChangeArrowheads="1"/>
          </p:cNvSpPr>
          <p:nvPr>
            <p:ph type="body"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217728" tIns="108864" rIns="217728" bIns="108864" numCol="1" anchor="t" anchorCtr="0" compatLnSpc="1">
            <a:prstTxWarp prst="textNoShape">
              <a:avLst/>
            </a:prstTxWarp>
            <a:normAutofit fontScale="77500" lnSpcReduction="20000"/>
          </a:bodyPr>
          <a:lstStyle/>
          <a:p>
            <a:pPr marL="1143000" indent="-1143000" eaLnBrk="1" hangingPunct="1">
              <a:buFont typeface="Arial"/>
              <a:buChar char="•"/>
            </a:pPr>
            <a:r>
              <a:rPr lang="en-US" dirty="0">
                <a:latin typeface="Calibri" pitchFamily="34" charset="0"/>
                <a:ea typeface="ＭＳ Ｐゴシック" pitchFamily="34" charset="-128"/>
                <a:cs typeface="Times New Roman" pitchFamily="18" charset="0"/>
              </a:rPr>
              <a:t>2</a:t>
            </a:r>
            <a:r>
              <a:rPr lang="en-US" dirty="0" smtClean="0">
                <a:latin typeface="Calibri" pitchFamily="34" charset="0"/>
                <a:ea typeface="ＭＳ Ｐゴシック" pitchFamily="34" charset="-128"/>
                <a:cs typeface="Times New Roman" pitchFamily="18" charset="0"/>
              </a:rPr>
              <a:t>-</a:t>
            </a:r>
            <a:r>
              <a:rPr lang="en-US" dirty="0">
                <a:latin typeface="Calibri" pitchFamily="34" charset="0"/>
                <a:ea typeface="ＭＳ Ｐゴシック" pitchFamily="34" charset="-128"/>
                <a:cs typeface="Times New Roman" pitchFamily="18" charset="0"/>
              </a:rPr>
              <a:t>3</a:t>
            </a:r>
            <a:r>
              <a:rPr lang="en-US" dirty="0" smtClean="0">
                <a:latin typeface="Calibri" pitchFamily="34" charset="0"/>
                <a:ea typeface="ＭＳ Ｐゴシック" pitchFamily="34" charset="-128"/>
                <a:cs typeface="Times New Roman" pitchFamily="18" charset="0"/>
              </a:rPr>
              <a:t> minute presentation</a:t>
            </a:r>
            <a:endParaRPr lang="en-US" dirty="0" smtClean="0">
              <a:latin typeface="Calibri" pitchFamily="34" charset="0"/>
              <a:ea typeface="ＭＳ Ｐゴシック" pitchFamily="34" charset="-128"/>
              <a:cs typeface="Calibri" pitchFamily="34" charset="0"/>
            </a:endParaRPr>
          </a:p>
          <a:p>
            <a:pPr marL="1143000" indent="-1143000" eaLnBrk="1" hangingPunct="1">
              <a:buFont typeface="Arial"/>
              <a:buChar char="•"/>
            </a:pPr>
            <a:r>
              <a:rPr lang="en-US" dirty="0" smtClean="0">
                <a:latin typeface="Calibri" pitchFamily="34" charset="0"/>
                <a:ea typeface="ＭＳ Ｐゴシック" pitchFamily="34" charset="-128"/>
                <a:cs typeface="Times New Roman" pitchFamily="18" charset="0"/>
              </a:rPr>
              <a:t>Presentation about you</a:t>
            </a:r>
            <a:br>
              <a:rPr lang="en-US" dirty="0" smtClean="0">
                <a:latin typeface="Calibri" pitchFamily="34" charset="0"/>
                <a:ea typeface="ＭＳ Ｐゴシック" pitchFamily="34" charset="-128"/>
                <a:cs typeface="Times New Roman" pitchFamily="18" charset="0"/>
              </a:rPr>
            </a:br>
            <a:r>
              <a:rPr lang="en-US" dirty="0" smtClean="0">
                <a:latin typeface="Calibri" pitchFamily="34" charset="0"/>
                <a:ea typeface="ＭＳ Ｐゴシック" pitchFamily="34" charset="-128"/>
                <a:cs typeface="Times New Roman" pitchFamily="18" charset="0"/>
              </a:rPr>
              <a:t>(vacation, job, family, hobby)</a:t>
            </a:r>
          </a:p>
          <a:p>
            <a:pPr marL="1143000" indent="-1143000" eaLnBrk="1" hangingPunct="1">
              <a:buFont typeface="Arial"/>
              <a:buChar char="•"/>
            </a:pPr>
            <a:r>
              <a:rPr lang="en-US" dirty="0" smtClean="0">
                <a:latin typeface="Calibri" pitchFamily="34" charset="0"/>
                <a:ea typeface="ＭＳ Ｐゴシック" pitchFamily="34" charset="-128"/>
                <a:cs typeface="Times New Roman" pitchFamily="18" charset="0"/>
              </a:rPr>
              <a:t>Feedback will focus on your:</a:t>
            </a:r>
          </a:p>
          <a:p>
            <a:pPr marL="1945889" lvl="1" indent="-857250" eaLnBrk="1" hangingPunct="1">
              <a:buFont typeface="Arial"/>
              <a:buChar char="•"/>
            </a:pPr>
            <a:r>
              <a:rPr lang="en-US" dirty="0" smtClean="0">
                <a:latin typeface="Calibri" pitchFamily="34" charset="0"/>
                <a:ea typeface="ＭＳ Ｐゴシック" pitchFamily="34" charset="-128"/>
                <a:cs typeface="Times New Roman" pitchFamily="18" charset="0"/>
              </a:rPr>
              <a:t>Organization</a:t>
            </a:r>
          </a:p>
          <a:p>
            <a:pPr marL="1945889" lvl="1" indent="-857250" eaLnBrk="1" hangingPunct="1">
              <a:buFont typeface="Arial"/>
              <a:buChar char="•"/>
            </a:pPr>
            <a:r>
              <a:rPr lang="en-US" dirty="0" smtClean="0">
                <a:latin typeface="Calibri" pitchFamily="34" charset="0"/>
                <a:ea typeface="ＭＳ Ｐゴシック" pitchFamily="34" charset="-128"/>
                <a:cs typeface="Times New Roman" pitchFamily="18" charset="0"/>
              </a:rPr>
              <a:t>Objectives</a:t>
            </a:r>
          </a:p>
          <a:p>
            <a:pPr marL="1945889" lvl="1" indent="-857250" eaLnBrk="1" hangingPunct="1">
              <a:buFont typeface="Arial"/>
              <a:buChar char="•"/>
            </a:pPr>
            <a:r>
              <a:rPr lang="en-US" dirty="0" smtClean="0">
                <a:latin typeface="Calibri" pitchFamily="34" charset="0"/>
                <a:ea typeface="ＭＳ Ｐゴシック" pitchFamily="34" charset="-128"/>
                <a:cs typeface="Times New Roman" pitchFamily="18" charset="0"/>
              </a:rPr>
              <a:t>Communication</a:t>
            </a:r>
          </a:p>
          <a:p>
            <a:pPr marL="1945889" lvl="1" indent="-857250" eaLnBrk="1" hangingPunct="1">
              <a:buFont typeface="Arial"/>
              <a:buChar char="•"/>
            </a:pPr>
            <a:r>
              <a:rPr lang="en-US" dirty="0" smtClean="0">
                <a:latin typeface="Calibri" pitchFamily="34" charset="0"/>
                <a:ea typeface="ＭＳ Ｐゴシック" pitchFamily="34" charset="-128"/>
                <a:cs typeface="Times New Roman" pitchFamily="18" charset="0"/>
              </a:rPr>
              <a:t>Delivery</a:t>
            </a:r>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l="19667" t="16907" r="20349" b="11981"/>
          <a:stretch>
            <a:fillRect/>
          </a:stretch>
        </p:blipFill>
        <p:spPr bwMode="auto">
          <a:xfrm>
            <a:off x="15648437" y="2743199"/>
            <a:ext cx="8116038" cy="6317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9609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0116" y="4034620"/>
            <a:ext cx="13154673" cy="1446550"/>
          </a:xfrm>
          <a:prstGeom prst="rect">
            <a:avLst/>
          </a:prstGeom>
          <a:noFill/>
        </p:spPr>
        <p:txBody>
          <a:bodyPr wrap="square" rtlCol="0">
            <a:spAutoFit/>
          </a:bodyPr>
          <a:lstStyle/>
          <a:p>
            <a:pPr algn="ctr"/>
            <a:r>
              <a:rPr lang="en-US" sz="8800" dirty="0" smtClean="0"/>
              <a:t>Talking Stain Video</a:t>
            </a:r>
            <a:endParaRPr lang="en-US" sz="8800" dirty="0"/>
          </a:p>
        </p:txBody>
      </p:sp>
    </p:spTree>
    <p:extLst>
      <p:ext uri="{BB962C8B-B14F-4D97-AF65-F5344CB8AC3E}">
        <p14:creationId xmlns:p14="http://schemas.microsoft.com/office/powerpoint/2010/main" val="129959822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Common Distractions</a:t>
            </a:r>
          </a:p>
        </p:txBody>
      </p:sp>
      <p:sp>
        <p:nvSpPr>
          <p:cNvPr id="17411" name="Rectangle 3"/>
          <p:cNvSpPr>
            <a:spLocks noGrp="1" noChangeArrowheads="1"/>
          </p:cNvSpPr>
          <p:nvPr>
            <p:ph type="body" idx="1"/>
          </p:nvPr>
        </p:nvSpPr>
        <p:spPr/>
        <p:txBody>
          <a:bodyPr>
            <a:normAutofit fontScale="92500" lnSpcReduction="10000"/>
          </a:bodyPr>
          <a:lstStyle/>
          <a:p>
            <a:pPr marL="1143000" indent="-1143000" eaLnBrk="1" hangingPunct="1">
              <a:buFont typeface="Arial"/>
              <a:buChar char="•"/>
            </a:pPr>
            <a:r>
              <a:rPr lang="en-US" b="1" dirty="0" smtClean="0">
                <a:cs typeface="Times New Roman" pitchFamily="18" charset="0"/>
              </a:rPr>
              <a:t>Words</a:t>
            </a:r>
            <a:r>
              <a:rPr lang="en-US" dirty="0" smtClean="0">
                <a:cs typeface="Times New Roman" pitchFamily="18" charset="0"/>
              </a:rPr>
              <a:t> </a:t>
            </a:r>
            <a:br>
              <a:rPr lang="en-US" dirty="0" smtClean="0">
                <a:cs typeface="Times New Roman" pitchFamily="18" charset="0"/>
              </a:rPr>
            </a:br>
            <a:r>
              <a:rPr lang="en-US" dirty="0" smtClean="0">
                <a:cs typeface="Times New Roman" pitchFamily="18" charset="0"/>
              </a:rPr>
              <a:t>(Um, uh, so, and)</a:t>
            </a:r>
          </a:p>
          <a:p>
            <a:pPr marL="1143000" indent="-1143000">
              <a:spcBef>
                <a:spcPts val="4286"/>
              </a:spcBef>
              <a:buFont typeface="Arial"/>
              <a:buChar char="•"/>
            </a:pPr>
            <a:r>
              <a:rPr lang="en-US" b="1" dirty="0" smtClean="0">
                <a:cs typeface="Times New Roman" pitchFamily="18" charset="0"/>
              </a:rPr>
              <a:t>Voice</a:t>
            </a:r>
            <a:r>
              <a:rPr lang="en-US" dirty="0" smtClean="0">
                <a:cs typeface="Times New Roman" pitchFamily="18" charset="0"/>
              </a:rPr>
              <a:t/>
            </a:r>
            <a:br>
              <a:rPr lang="en-US" dirty="0" smtClean="0">
                <a:cs typeface="Times New Roman" pitchFamily="18" charset="0"/>
              </a:rPr>
            </a:br>
            <a:r>
              <a:rPr lang="en-US" dirty="0" smtClean="0">
                <a:cs typeface="Times New Roman" pitchFamily="18" charset="0"/>
              </a:rPr>
              <a:t>(projection, pauses, speed)</a:t>
            </a:r>
            <a:endParaRPr lang="en-US" dirty="0" smtClean="0"/>
          </a:p>
          <a:p>
            <a:pPr marL="1143000" indent="-1143000">
              <a:spcBef>
                <a:spcPts val="4286"/>
              </a:spcBef>
              <a:buFont typeface="Arial"/>
              <a:buChar char="•"/>
            </a:pPr>
            <a:r>
              <a:rPr lang="en-US" b="1" dirty="0" smtClean="0">
                <a:cs typeface="Times New Roman" pitchFamily="18" charset="0"/>
              </a:rPr>
              <a:t>Body Language </a:t>
            </a:r>
            <a:r>
              <a:rPr lang="en-US" dirty="0" smtClean="0">
                <a:cs typeface="Times New Roman" pitchFamily="18" charset="0"/>
              </a:rPr>
              <a:t/>
            </a:r>
            <a:br>
              <a:rPr lang="en-US" dirty="0" smtClean="0">
                <a:cs typeface="Times New Roman" pitchFamily="18" charset="0"/>
              </a:rPr>
            </a:br>
            <a:r>
              <a:rPr lang="en-US" dirty="0" smtClean="0">
                <a:cs typeface="Times New Roman" pitchFamily="18" charset="0"/>
              </a:rPr>
              <a:t>(dancing, rocking, fidgeting, hands)</a:t>
            </a:r>
          </a:p>
        </p:txBody>
      </p:sp>
    </p:spTree>
    <p:extLst>
      <p:ext uri="{BB962C8B-B14F-4D97-AF65-F5344CB8AC3E}">
        <p14:creationId xmlns:p14="http://schemas.microsoft.com/office/powerpoint/2010/main" val="336218122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Другая 6">
      <a:dk1>
        <a:srgbClr val="737572"/>
      </a:dk1>
      <a:lt1>
        <a:sysClr val="window" lastClr="FFFFFF"/>
      </a:lt1>
      <a:dk2>
        <a:srgbClr val="EB8D00"/>
      </a:dk2>
      <a:lt2>
        <a:srgbClr val="FFFFFF"/>
      </a:lt2>
      <a:accent1>
        <a:srgbClr val="364698"/>
      </a:accent1>
      <a:accent2>
        <a:srgbClr val="EB8D00"/>
      </a:accent2>
      <a:accent3>
        <a:srgbClr val="364698"/>
      </a:accent3>
      <a:accent4>
        <a:srgbClr val="7C8185"/>
      </a:accent4>
      <a:accent5>
        <a:srgbClr val="216BA9"/>
      </a:accent5>
      <a:accent6>
        <a:srgbClr val="7C8185"/>
      </a:accent6>
      <a:hlink>
        <a:srgbClr val="216BA9"/>
      </a:hlink>
      <a:folHlink>
        <a:srgbClr val="3B73D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2416</TotalTime>
  <Words>2071</Words>
  <Application>Microsoft Macintosh PowerPoint</Application>
  <PresentationFormat>Custom</PresentationFormat>
  <Paragraphs>308</Paragraphs>
  <Slides>62</Slides>
  <Notes>42</Notes>
  <HiddenSlides>0</HiddenSlides>
  <MMClips>0</MMClips>
  <ScaleCrop>false</ScaleCrop>
  <HeadingPairs>
    <vt:vector size="4" baseType="variant">
      <vt:variant>
        <vt:lpstr>Theme</vt:lpstr>
      </vt:variant>
      <vt:variant>
        <vt:i4>2</vt:i4>
      </vt:variant>
      <vt:variant>
        <vt:lpstr>Slide Titles</vt:lpstr>
      </vt:variant>
      <vt:variant>
        <vt:i4>62</vt:i4>
      </vt:variant>
    </vt:vector>
  </HeadingPairs>
  <TitlesOfParts>
    <vt:vector size="64" baseType="lpstr">
      <vt:lpstr>Office Theme</vt:lpstr>
      <vt:lpstr>Специальное оформление</vt:lpstr>
      <vt:lpstr>PowerPoint Presentation</vt:lpstr>
      <vt:lpstr>PowerPoint Presentation</vt:lpstr>
      <vt:lpstr>Satori</vt:lpstr>
      <vt:lpstr>Unit One:   Presentations and Communication</vt:lpstr>
      <vt:lpstr>What Makes a Presentation Poor?</vt:lpstr>
      <vt:lpstr>Overcoming Anxiety</vt:lpstr>
      <vt:lpstr>Presentation #1</vt:lpstr>
      <vt:lpstr>PowerPoint Presentation</vt:lpstr>
      <vt:lpstr>Common Distractions</vt:lpstr>
      <vt:lpstr>Communication Factors</vt:lpstr>
      <vt:lpstr>PowerPoint Presentation</vt:lpstr>
      <vt:lpstr>PowerPoint Presentation</vt:lpstr>
      <vt:lpstr>Filler Words</vt:lpstr>
      <vt:lpstr>PowerPoint Presentation</vt:lpstr>
      <vt:lpstr>Poor Vocal Delivery</vt:lpstr>
      <vt:lpstr>Pauses</vt:lpstr>
      <vt:lpstr>How can I improve… Verbal Communication?</vt:lpstr>
      <vt:lpstr>Better Vocal Delivery</vt:lpstr>
      <vt:lpstr>PowerPoint Presentation</vt:lpstr>
      <vt:lpstr>Body Language</vt:lpstr>
      <vt:lpstr>Watch Mark Sanborn’s 3 Channels…</vt:lpstr>
      <vt:lpstr>Exercise:  Famous Quotes</vt:lpstr>
      <vt:lpstr>Presenting is a Process</vt:lpstr>
      <vt:lpstr>Unit Two:   Preparing Your Presentation</vt:lpstr>
      <vt:lpstr>Presentation Purpose</vt:lpstr>
      <vt:lpstr>Audience Analysis</vt:lpstr>
      <vt:lpstr>Exercise: Write your  Audience Analysis</vt:lpstr>
      <vt:lpstr>Know your audience</vt:lpstr>
      <vt:lpstr>iSpeak Presentation Planner</vt:lpstr>
      <vt:lpstr>PowerPoint Presentation</vt:lpstr>
      <vt:lpstr>Satori</vt:lpstr>
      <vt:lpstr>Unit Three:   Developing Your Presentation</vt:lpstr>
      <vt:lpstr>Presenting is a Process</vt:lpstr>
      <vt:lpstr>How NOT to open a presentation</vt:lpstr>
      <vt:lpstr>PowerPoint Presentation</vt:lpstr>
      <vt:lpstr>PowerPoint Presentation</vt:lpstr>
      <vt:lpstr>PowerPoint Presentation</vt:lpstr>
      <vt:lpstr>PowerPoint Presentation</vt:lpstr>
      <vt:lpstr>PowerPoint Presentation</vt:lpstr>
      <vt:lpstr>PowerPoint Presentation</vt:lpstr>
      <vt:lpstr>Attention: Statement</vt:lpstr>
      <vt:lpstr>PowerPoint Presentation</vt:lpstr>
      <vt:lpstr>PowerPoint Presentation</vt:lpstr>
      <vt:lpstr>Attention: Quote</vt:lpstr>
      <vt:lpstr>PowerPoint Presentation</vt:lpstr>
      <vt:lpstr>PowerPoint Presentation</vt:lpstr>
      <vt:lpstr>PowerPoint Presentation</vt:lpstr>
      <vt:lpstr>PowerPoint Presentation</vt:lpstr>
      <vt:lpstr>What kind of stories?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Exercise: WRITE  YOUR OPENING</vt:lpstr>
      <vt:lpstr>Presentation #2</vt:lpstr>
    </vt:vector>
  </TitlesOfParts>
  <Company>Louis Twelve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iSpeak</dc:creator>
  <cp:lastModifiedBy>Russ Peterson</cp:lastModifiedBy>
  <cp:revision>246</cp:revision>
  <dcterms:created xsi:type="dcterms:W3CDTF">2015-04-02T00:30:29Z</dcterms:created>
  <dcterms:modified xsi:type="dcterms:W3CDTF">2017-05-24T00:14:34Z</dcterms:modified>
</cp:coreProperties>
</file>